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76" r:id="rId4"/>
    <p:sldId id="277" r:id="rId5"/>
    <p:sldId id="281" r:id="rId6"/>
    <p:sldId id="282" r:id="rId7"/>
    <p:sldId id="283" r:id="rId8"/>
    <p:sldId id="279" r:id="rId9"/>
    <p:sldId id="284" r:id="rId10"/>
    <p:sldId id="285" r:id="rId11"/>
    <p:sldId id="286" r:id="rId12"/>
    <p:sldId id="288" r:id="rId13"/>
    <p:sldId id="287" r:id="rId14"/>
    <p:sldId id="289" r:id="rId1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33544A0D-88F7-4A27-852D-87B5932197EA}"/>
              </a:ext>
            </a:extLst>
          </p:cNvPr>
          <p:cNvSpPr>
            <a:spLocks/>
          </p:cNvSpPr>
          <p:nvPr/>
        </p:nvSpPr>
        <p:spPr bwMode="auto">
          <a:xfrm>
            <a:off x="0" y="4324350"/>
            <a:ext cx="1744663" cy="777875"/>
          </a:xfrm>
          <a:custGeom>
            <a:avLst/>
            <a:gdLst>
              <a:gd name="T0" fmla="*/ 287 w 372"/>
              <a:gd name="T1" fmla="*/ 166 h 166"/>
              <a:gd name="T2" fmla="*/ 293 w 372"/>
              <a:gd name="T3" fmla="*/ 164 h 166"/>
              <a:gd name="T4" fmla="*/ 294 w 372"/>
              <a:gd name="T5" fmla="*/ 163 h 166"/>
              <a:gd name="T6" fmla="*/ 370 w 372"/>
              <a:gd name="T7" fmla="*/ 87 h 166"/>
              <a:gd name="T8" fmla="*/ 370 w 372"/>
              <a:gd name="T9" fmla="*/ 78 h 166"/>
              <a:gd name="T10" fmla="*/ 294 w 372"/>
              <a:gd name="T11" fmla="*/ 3 h 166"/>
              <a:gd name="T12" fmla="*/ 293 w 372"/>
              <a:gd name="T13" fmla="*/ 2 h 166"/>
              <a:gd name="T14" fmla="*/ 287 w 372"/>
              <a:gd name="T15" fmla="*/ 0 h 166"/>
              <a:gd name="T16" fmla="*/ 0 w 372"/>
              <a:gd name="T17" fmla="*/ 0 h 166"/>
              <a:gd name="T18" fmla="*/ 0 w 372"/>
              <a:gd name="T19" fmla="*/ 166 h 166"/>
              <a:gd name="T20" fmla="*/ 287 w 372"/>
              <a:gd name="T21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83578E-F513-4623-BEF1-066EED0D1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F16ED-FF32-42C0-9F76-15F3DBBFC06F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E70B93-CC99-498A-864F-7BE567DA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BFF788-E2F4-4345-B7F4-C5F14342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3" y="4529138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9C3B3-1148-4C54-8244-6308556240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03431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6D806C3E-62D0-4BA8-A94B-113EA4006A02}"/>
              </a:ext>
            </a:extLst>
          </p:cNvPr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246C096-8BF5-4F99-AF36-BC305D85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1DDE6-7EF5-427B-862B-222CF268593D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76EAAA-8AB4-489D-93CC-BD5F5437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CF4B38F-E2F4-49DB-B9BB-75EB0096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7A6283-45AA-4701-8C25-20CCEA4DFA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4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F44D0F51-F812-4A9F-AEDC-26052291D2FD}"/>
              </a:ext>
            </a:extLst>
          </p:cNvPr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0AEC631-CD98-44FC-BD71-7ADE95A48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647700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/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74F5D0A2-0E03-4A3C-9174-593CBA89E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088" y="290512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/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D8BF2A3-A4AC-4533-8DC7-2AE8BC595B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844AD-E251-4C0D-ACF6-09AF186574AD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9C41DBC-DCE7-417F-92C1-6389CD7089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0D0B03-0C5B-44B7-BE9F-08A446ED10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44A71-6AFC-4516-8991-4188C0A206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51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D26438BD-43F4-4411-B899-3A1132B3A67D}"/>
              </a:ext>
            </a:extLst>
          </p:cNvPr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23F545-FB0C-4682-8EDA-D32CA1D06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F9EB0-BB25-4F4B-8486-EF77DCE8E472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B3E37F0-7915-459C-977F-0FE7D379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ED4E611-6D4A-4B28-B74D-C931BE65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E8C6D-03EE-48FE-B426-88A4BEBE8C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426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7E230B26-DBF5-47F1-9567-EBCA9170F9EE}"/>
              </a:ext>
            </a:extLst>
          </p:cNvPr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B6E9C15D-ABDE-41E0-B60B-A0A9FC926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647700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/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7541BA3F-7D16-453D-9D3A-611B1A7DC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4088" y="290512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/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98B460F9-605D-44AF-9BDD-86EF08F425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1E33D-DF1C-4026-8946-45281B30F660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D8EA6DD-BE31-48D2-A201-576B1C77C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E6FB53A-0D34-43B3-91EB-E7C9C3FD1A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DBE90-68BA-47CF-8C96-DCF7F51190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7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D850E58E-6BBA-41C8-AC41-219C02142115}"/>
              </a:ext>
            </a:extLst>
          </p:cNvPr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79A9830-E94D-40BA-A337-C42E21D4C7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D3FBA-2F10-4A4C-9101-7CEDC0588022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FD149B6-89DF-4A53-8F32-C81E4308DA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7BB3ACF-2667-479E-9CC4-534A8F4D62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B2C3F-265C-4691-AFB3-31FA623EEB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62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E1A79999-A0FD-494A-AF79-914028DE1DEE}"/>
              </a:ext>
            </a:extLst>
          </p:cNvPr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E0E95E8-B72B-443A-AC74-F22649D0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A5515-A2FD-4945-A2EB-1FCBD0AC3768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9C163A-E045-48E2-8F86-F369E944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FDBEEB-BBBB-4857-B064-6475E6B2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BCBF6-22C9-42E1-806E-F31E8755BF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89227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716CE227-1B23-4EA0-8E30-283BAE0C6537}"/>
              </a:ext>
            </a:extLst>
          </p:cNvPr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EC09CF-70D8-4B49-AB78-CAE85436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6DD74-684F-4C6C-AB26-A97E712455DB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753412-58EE-47BB-8538-36392834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2524C1-EE8E-4AEC-A6F3-8132FE5A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C3039-EA68-427C-B8EE-DE3DD1787D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ACD1DE30-22CB-410C-9DEB-071294C7B55F}"/>
              </a:ext>
            </a:extLst>
          </p:cNvPr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B9F5E2-BBB3-4D40-9853-5A531488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6758D-ACAE-4247-BF38-B36BDF87E35C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76C666-B503-489E-A644-B1B08D42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19BC58-B18B-485C-817F-05A5FBE9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72E5A-C504-4078-AE2E-5E4DC067A1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09544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E5F2A45F-FDC2-48B0-A903-718D4822B658}"/>
              </a:ext>
            </a:extLst>
          </p:cNvPr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91A61A-4E23-4855-B4A2-655F91A6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C6207-3CA0-4504-91F6-2582DFD5F87A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6B7D4D0-8BA7-4E42-A5BA-71A467CF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4CDFBD-463B-4F4C-BC20-2FC436B9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F4986-B2F8-4C5E-AB99-D3649E12B3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70649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F11D8E53-5C94-4CC1-A1E0-BB9B2642315A}"/>
              </a:ext>
            </a:extLst>
          </p:cNvPr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1FBF913-A02B-4E05-9E20-F339262F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59579-139B-4F7D-9474-9EA3238E7FD5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D7C9D79-EF2E-4D9B-8B89-6FBBA492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DA5DB0-7AA3-41C6-BEDD-7E32DBB6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A72FB-DD54-4ECB-814B-1183CB21BB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82606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1">
            <a:extLst>
              <a:ext uri="{FF2B5EF4-FFF2-40B4-BE49-F238E27FC236}">
                <a16:creationId xmlns:a16="http://schemas.microsoft.com/office/drawing/2014/main" id="{63657327-37DB-4B1D-92DC-9E46AA8E8F63}"/>
              </a:ext>
            </a:extLst>
          </p:cNvPr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F8E38441-E656-43F2-8452-CBB03B1D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F69A8-0C79-48C5-89C2-7DEE6AC76AAA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79159962-3FEB-4390-84CF-5DF73B34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BA8538E-DA51-4054-B218-195B50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C580A-174F-4B8D-9582-098B7E9E4A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31968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7CF2BF5D-D626-4583-B61F-6D0A04F78636}"/>
              </a:ext>
            </a:extLst>
          </p:cNvPr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AA93EC2-F5FF-4A64-AD30-80C36C94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12BAD-F5AE-480D-9368-FF6B19DD8CCD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B957AA-7CA0-4D2A-BD62-C698FC9AC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C5240E3-78FF-411F-95CE-334B66F0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4847F-E534-4246-8649-0C6A308D5A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1491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8E631231-486B-4DE1-950B-816214874716}"/>
              </a:ext>
            </a:extLst>
          </p:cNvPr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5157197-0C33-4C9E-A39C-C67F1C24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CE293-66CD-4355-BB51-3D95AA70D64E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7F5516C-7EC3-492F-BCA8-8C7CB4A3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85E4093-494F-4AC5-A990-B189F114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3D684-BF53-49B9-82BA-23BB50DBE2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61821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76B41DC1-F727-449B-BFB8-07CC55CBEA80}"/>
              </a:ext>
            </a:extLst>
          </p:cNvPr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4F1ED9B-1CAC-4D08-BB4B-D7EC78CD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845E5-6942-4339-B901-82181327E518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D4523C0-624F-412E-83BA-9A1428E9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CE6EFFB-C300-49B5-9FAF-D348FFC7F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2F0CC-E93D-4C3D-BCE2-21BF05E8C6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55315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7AD6DA59-BEE0-423E-B4F2-E172DC78FD8F}"/>
              </a:ext>
            </a:extLst>
          </p:cNvPr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E03DCFD-F359-4045-9312-616436D24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590C0-56C1-4D24-A5ED-56F265BC10A5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692E181-44FC-40E1-BE9C-E53106EF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2C35597-E5C4-4BD6-9D9B-E6AC1B7C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F89D4-3437-466B-AC33-2130D89879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1376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2">
            <a:extLst>
              <a:ext uri="{FF2B5EF4-FFF2-40B4-BE49-F238E27FC236}">
                <a16:creationId xmlns:a16="http://schemas.microsoft.com/office/drawing/2014/main" id="{C4A54134-2F30-4949-A764-906C223AA071}"/>
              </a:ext>
            </a:extLst>
          </p:cNvPr>
          <p:cNvGrpSpPr>
            <a:grpSpLocks/>
          </p:cNvGrpSpPr>
          <p:nvPr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47" name="Freeform 11">
              <a:extLst>
                <a:ext uri="{FF2B5EF4-FFF2-40B4-BE49-F238E27FC236}">
                  <a16:creationId xmlns:a16="http://schemas.microsoft.com/office/drawing/2014/main" id="{BCF7760C-6F98-4D92-AE91-0A2161C6D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2 w 22"/>
                <a:gd name="T1" fmla="*/ 136 h 136"/>
                <a:gd name="T2" fmla="*/ 17 w 22"/>
                <a:gd name="T3" fmla="*/ 80 h 136"/>
                <a:gd name="T4" fmla="*/ 0 w 22"/>
                <a:gd name="T5" fmla="*/ 0 h 136"/>
                <a:gd name="T6" fmla="*/ 0 w 22"/>
                <a:gd name="T7" fmla="*/ 35 h 136"/>
                <a:gd name="T8" fmla="*/ 20 w 22"/>
                <a:gd name="T9" fmla="*/ 124 h 136"/>
                <a:gd name="T10" fmla="*/ 22 w 22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Freeform 12">
              <a:extLst>
                <a:ext uri="{FF2B5EF4-FFF2-40B4-BE49-F238E27FC236}">
                  <a16:creationId xmlns:a16="http://schemas.microsoft.com/office/drawing/2014/main" id="{592AF514-FC98-4851-93E2-56B41230C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86 w 140"/>
                <a:gd name="T1" fmla="*/ 350 h 504"/>
                <a:gd name="T2" fmla="*/ 139 w 140"/>
                <a:gd name="T3" fmla="*/ 504 h 504"/>
                <a:gd name="T4" fmla="*/ 140 w 140"/>
                <a:gd name="T5" fmla="*/ 478 h 504"/>
                <a:gd name="T6" fmla="*/ 95 w 140"/>
                <a:gd name="T7" fmla="*/ 347 h 504"/>
                <a:gd name="T8" fmla="*/ 0 w 140"/>
                <a:gd name="T9" fmla="*/ 0 h 504"/>
                <a:gd name="T10" fmla="*/ 6 w 140"/>
                <a:gd name="T11" fmla="*/ 61 h 504"/>
                <a:gd name="T12" fmla="*/ 86 w 140"/>
                <a:gd name="T13" fmla="*/ 35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Freeform 13">
              <a:extLst>
                <a:ext uri="{FF2B5EF4-FFF2-40B4-BE49-F238E27FC236}">
                  <a16:creationId xmlns:a16="http://schemas.microsoft.com/office/drawing/2014/main" id="{1A6A8250-B668-41DB-95AB-BF18BE920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8 w 132"/>
                <a:gd name="T1" fmla="*/ 22 h 308"/>
                <a:gd name="T2" fmla="*/ 0 w 132"/>
                <a:gd name="T3" fmla="*/ 0 h 308"/>
                <a:gd name="T4" fmla="*/ 0 w 132"/>
                <a:gd name="T5" fmla="*/ 29 h 308"/>
                <a:gd name="T6" fmla="*/ 68 w 132"/>
                <a:gd name="T7" fmla="*/ 194 h 308"/>
                <a:gd name="T8" fmla="*/ 123 w 132"/>
                <a:gd name="T9" fmla="*/ 308 h 308"/>
                <a:gd name="T10" fmla="*/ 132 w 132"/>
                <a:gd name="T11" fmla="*/ 308 h 308"/>
                <a:gd name="T12" fmla="*/ 77 w 132"/>
                <a:gd name="T13" fmla="*/ 190 h 308"/>
                <a:gd name="T14" fmla="*/ 8 w 132"/>
                <a:gd name="T15" fmla="*/ 2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" name="Freeform 14">
              <a:extLst>
                <a:ext uri="{FF2B5EF4-FFF2-40B4-BE49-F238E27FC236}">
                  <a16:creationId xmlns:a16="http://schemas.microsoft.com/office/drawing/2014/main" id="{E374F512-283B-4184-B153-61490D10D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8 w 37"/>
                <a:gd name="T1" fmla="*/ 79 h 79"/>
                <a:gd name="T2" fmla="*/ 37 w 37"/>
                <a:gd name="T3" fmla="*/ 79 h 79"/>
                <a:gd name="T4" fmla="*/ 0 w 37"/>
                <a:gd name="T5" fmla="*/ 0 h 79"/>
                <a:gd name="T6" fmla="*/ 28 w 37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1" name="Freeform 15">
              <a:extLst>
                <a:ext uri="{FF2B5EF4-FFF2-40B4-BE49-F238E27FC236}">
                  <a16:creationId xmlns:a16="http://schemas.microsoft.com/office/drawing/2014/main" id="{B9B141EA-0416-4A61-B0C3-EE4CD5561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162 w 178"/>
                <a:gd name="T1" fmla="*/ 660 h 722"/>
                <a:gd name="T2" fmla="*/ 116 w 178"/>
                <a:gd name="T3" fmla="*/ 534 h 722"/>
                <a:gd name="T4" fmla="*/ 40 w 178"/>
                <a:gd name="T5" fmla="*/ 236 h 722"/>
                <a:gd name="T6" fmla="*/ 12 w 178"/>
                <a:gd name="T7" fmla="*/ 51 h 722"/>
                <a:gd name="T8" fmla="*/ 0 w 178"/>
                <a:gd name="T9" fmla="*/ 0 h 722"/>
                <a:gd name="T10" fmla="*/ 33 w 178"/>
                <a:gd name="T11" fmla="*/ 237 h 722"/>
                <a:gd name="T12" fmla="*/ 107 w 178"/>
                <a:gd name="T13" fmla="*/ 537 h 722"/>
                <a:gd name="T14" fmla="*/ 160 w 178"/>
                <a:gd name="T15" fmla="*/ 681 h 722"/>
                <a:gd name="T16" fmla="*/ 178 w 178"/>
                <a:gd name="T17" fmla="*/ 722 h 722"/>
                <a:gd name="T18" fmla="*/ 174 w 178"/>
                <a:gd name="T19" fmla="*/ 708 h 722"/>
                <a:gd name="T20" fmla="*/ 162 w 178"/>
                <a:gd name="T21" fmla="*/ 66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" name="Freeform 16">
              <a:extLst>
                <a:ext uri="{FF2B5EF4-FFF2-40B4-BE49-F238E27FC236}">
                  <a16:creationId xmlns:a16="http://schemas.microsoft.com/office/drawing/2014/main" id="{A54CE554-25FC-4526-93E5-68F071946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11 w 23"/>
                <a:gd name="T1" fmla="*/ 577 h 635"/>
                <a:gd name="T2" fmla="*/ 12 w 23"/>
                <a:gd name="T3" fmla="*/ 589 h 635"/>
                <a:gd name="T4" fmla="*/ 22 w 23"/>
                <a:gd name="T5" fmla="*/ 632 h 635"/>
                <a:gd name="T6" fmla="*/ 23 w 23"/>
                <a:gd name="T7" fmla="*/ 635 h 635"/>
                <a:gd name="T8" fmla="*/ 17 w 23"/>
                <a:gd name="T9" fmla="*/ 576 h 635"/>
                <a:gd name="T10" fmla="*/ 5 w 23"/>
                <a:gd name="T11" fmla="*/ 269 h 635"/>
                <a:gd name="T12" fmla="*/ 15 w 23"/>
                <a:gd name="T13" fmla="*/ 0 h 635"/>
                <a:gd name="T14" fmla="*/ 12 w 23"/>
                <a:gd name="T15" fmla="*/ 0 h 635"/>
                <a:gd name="T16" fmla="*/ 1 w 23"/>
                <a:gd name="T17" fmla="*/ 269 h 635"/>
                <a:gd name="T18" fmla="*/ 11 w 23"/>
                <a:gd name="T19" fmla="*/ 577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3" name="Freeform 17">
              <a:extLst>
                <a:ext uri="{FF2B5EF4-FFF2-40B4-BE49-F238E27FC236}">
                  <a16:creationId xmlns:a16="http://schemas.microsoft.com/office/drawing/2014/main" id="{DA4E727F-051C-4CB7-BC39-D254D55FC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5 w 17"/>
                <a:gd name="T3" fmla="*/ 56 h 107"/>
                <a:gd name="T4" fmla="*/ 17 w 17"/>
                <a:gd name="T5" fmla="*/ 107 h 107"/>
                <a:gd name="T6" fmla="*/ 11 w 17"/>
                <a:gd name="T7" fmla="*/ 46 h 107"/>
                <a:gd name="T8" fmla="*/ 10 w 17"/>
                <a:gd name="T9" fmla="*/ 43 h 107"/>
                <a:gd name="T10" fmla="*/ 0 w 1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" name="Freeform 18">
              <a:extLst>
                <a:ext uri="{FF2B5EF4-FFF2-40B4-BE49-F238E27FC236}">
                  <a16:creationId xmlns:a16="http://schemas.microsoft.com/office/drawing/2014/main" id="{2DE5ADD0-80E9-4CE4-936F-DEE32B1B5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5 w 41"/>
                <a:gd name="T3" fmla="*/ 93 h 222"/>
                <a:gd name="T4" fmla="*/ 17 w 41"/>
                <a:gd name="T5" fmla="*/ 166 h 222"/>
                <a:gd name="T6" fmla="*/ 24 w 41"/>
                <a:gd name="T7" fmla="*/ 184 h 222"/>
                <a:gd name="T8" fmla="*/ 41 w 41"/>
                <a:gd name="T9" fmla="*/ 222 h 222"/>
                <a:gd name="T10" fmla="*/ 38 w 41"/>
                <a:gd name="T11" fmla="*/ 212 h 222"/>
                <a:gd name="T12" fmla="*/ 13 w 41"/>
                <a:gd name="T13" fmla="*/ 92 h 222"/>
                <a:gd name="T14" fmla="*/ 8 w 41"/>
                <a:gd name="T15" fmla="*/ 22 h 222"/>
                <a:gd name="T16" fmla="*/ 7 w 41"/>
                <a:gd name="T17" fmla="*/ 18 h 222"/>
                <a:gd name="T18" fmla="*/ 0 w 41"/>
                <a:gd name="T1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" name="Freeform 19">
              <a:extLst>
                <a:ext uri="{FF2B5EF4-FFF2-40B4-BE49-F238E27FC236}">
                  <a16:creationId xmlns:a16="http://schemas.microsoft.com/office/drawing/2014/main" id="{EEBADCAC-922B-4DFE-844E-B6E08197B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7 w 450"/>
                <a:gd name="T1" fmla="*/ 854 h 878"/>
                <a:gd name="T2" fmla="*/ 50 w 450"/>
                <a:gd name="T3" fmla="*/ 613 h 878"/>
                <a:gd name="T4" fmla="*/ 149 w 450"/>
                <a:gd name="T5" fmla="*/ 388 h 878"/>
                <a:gd name="T6" fmla="*/ 285 w 450"/>
                <a:gd name="T7" fmla="*/ 183 h 878"/>
                <a:gd name="T8" fmla="*/ 364 w 450"/>
                <a:gd name="T9" fmla="*/ 89 h 878"/>
                <a:gd name="T10" fmla="*/ 406 w 450"/>
                <a:gd name="T11" fmla="*/ 44 h 878"/>
                <a:gd name="T12" fmla="*/ 450 w 450"/>
                <a:gd name="T13" fmla="*/ 1 h 878"/>
                <a:gd name="T14" fmla="*/ 450 w 450"/>
                <a:gd name="T15" fmla="*/ 0 h 878"/>
                <a:gd name="T16" fmla="*/ 405 w 450"/>
                <a:gd name="T17" fmla="*/ 43 h 878"/>
                <a:gd name="T18" fmla="*/ 363 w 450"/>
                <a:gd name="T19" fmla="*/ 88 h 878"/>
                <a:gd name="T20" fmla="*/ 283 w 450"/>
                <a:gd name="T21" fmla="*/ 181 h 878"/>
                <a:gd name="T22" fmla="*/ 145 w 450"/>
                <a:gd name="T23" fmla="*/ 386 h 878"/>
                <a:gd name="T24" fmla="*/ 45 w 450"/>
                <a:gd name="T25" fmla="*/ 611 h 878"/>
                <a:gd name="T26" fmla="*/ 0 w 450"/>
                <a:gd name="T27" fmla="*/ 854 h 878"/>
                <a:gd name="T28" fmla="*/ 0 w 450"/>
                <a:gd name="T29" fmla="*/ 859 h 878"/>
                <a:gd name="T30" fmla="*/ 7 w 450"/>
                <a:gd name="T31" fmla="*/ 878 h 878"/>
                <a:gd name="T32" fmla="*/ 7 w 450"/>
                <a:gd name="T33" fmla="*/ 85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6" name="Freeform 20">
              <a:extLst>
                <a:ext uri="{FF2B5EF4-FFF2-40B4-BE49-F238E27FC236}">
                  <a16:creationId xmlns:a16="http://schemas.microsoft.com/office/drawing/2014/main" id="{CF5E500E-6880-498B-A666-643A24861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6 w 35"/>
                <a:gd name="T3" fmla="*/ 73 h 73"/>
                <a:gd name="T4" fmla="*/ 35 w 35"/>
                <a:gd name="T5" fmla="*/ 73 h 73"/>
                <a:gd name="T6" fmla="*/ 0 w 35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7" name="Freeform 21">
              <a:extLst>
                <a:ext uri="{FF2B5EF4-FFF2-40B4-BE49-F238E27FC236}">
                  <a16:creationId xmlns:a16="http://schemas.microsoft.com/office/drawing/2014/main" id="{4881C891-652B-47A5-8BA4-49525ECCA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7 w 8"/>
                <a:gd name="T1" fmla="*/ 44 h 48"/>
                <a:gd name="T2" fmla="*/ 8 w 8"/>
                <a:gd name="T3" fmla="*/ 48 h 48"/>
                <a:gd name="T4" fmla="*/ 8 w 8"/>
                <a:gd name="T5" fmla="*/ 19 h 48"/>
                <a:gd name="T6" fmla="*/ 1 w 8"/>
                <a:gd name="T7" fmla="*/ 0 h 48"/>
                <a:gd name="T8" fmla="*/ 0 w 8"/>
                <a:gd name="T9" fmla="*/ 26 h 48"/>
                <a:gd name="T10" fmla="*/ 7 w 8"/>
                <a:gd name="T11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8" name="Freeform 22">
              <a:extLst>
                <a:ext uri="{FF2B5EF4-FFF2-40B4-BE49-F238E27FC236}">
                  <a16:creationId xmlns:a16="http://schemas.microsoft.com/office/drawing/2014/main" id="{AA447D49-2386-42A5-A810-4518EB332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7 w 52"/>
                <a:gd name="T1" fmla="*/ 18 h 135"/>
                <a:gd name="T2" fmla="*/ 0 w 52"/>
                <a:gd name="T3" fmla="*/ 0 h 135"/>
                <a:gd name="T4" fmla="*/ 12 w 52"/>
                <a:gd name="T5" fmla="*/ 48 h 135"/>
                <a:gd name="T6" fmla="*/ 16 w 52"/>
                <a:gd name="T7" fmla="*/ 62 h 135"/>
                <a:gd name="T8" fmla="*/ 51 w 52"/>
                <a:gd name="T9" fmla="*/ 135 h 135"/>
                <a:gd name="T10" fmla="*/ 52 w 52"/>
                <a:gd name="T11" fmla="*/ 135 h 135"/>
                <a:gd name="T12" fmla="*/ 24 w 52"/>
                <a:gd name="T13" fmla="*/ 56 h 135"/>
                <a:gd name="T14" fmla="*/ 7 w 52"/>
                <a:gd name="T15" fmla="*/ 1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7" name="Group 9">
            <a:extLst>
              <a:ext uri="{FF2B5EF4-FFF2-40B4-BE49-F238E27FC236}">
                <a16:creationId xmlns:a16="http://schemas.microsoft.com/office/drawing/2014/main" id="{5D6FAA33-47B0-473C-92F6-57286B3054F8}"/>
              </a:ext>
            </a:extLst>
          </p:cNvPr>
          <p:cNvGrpSpPr>
            <a:grpSpLocks/>
          </p:cNvGrpSpPr>
          <p:nvPr/>
        </p:nvGrpSpPr>
        <p:grpSpPr bwMode="auto">
          <a:xfrm>
            <a:off x="26988" y="0"/>
            <a:ext cx="2357437" cy="6853238"/>
            <a:chOff x="6627813" y="194833"/>
            <a:chExt cx="1952625" cy="5678918"/>
          </a:xfrm>
        </p:grpSpPr>
        <p:sp>
          <p:nvSpPr>
            <p:cNvPr id="1035" name="Freeform 27">
              <a:extLst>
                <a:ext uri="{FF2B5EF4-FFF2-40B4-BE49-F238E27FC236}">
                  <a16:creationId xmlns:a16="http://schemas.microsoft.com/office/drawing/2014/main" id="{5EC1E9D9-94DD-4A4B-98FF-F860AAA0F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>
                <a:gd name="T0" fmla="*/ 7 w 103"/>
                <a:gd name="T1" fmla="*/ 210 h 920"/>
                <a:gd name="T2" fmla="*/ 26 w 103"/>
                <a:gd name="T3" fmla="*/ 445 h 920"/>
                <a:gd name="T4" fmla="*/ 57 w 103"/>
                <a:gd name="T5" fmla="*/ 679 h 920"/>
                <a:gd name="T6" fmla="*/ 101 w 103"/>
                <a:gd name="T7" fmla="*/ 911 h 920"/>
                <a:gd name="T8" fmla="*/ 103 w 103"/>
                <a:gd name="T9" fmla="*/ 920 h 920"/>
                <a:gd name="T10" fmla="*/ 99 w 103"/>
                <a:gd name="T11" fmla="*/ 874 h 920"/>
                <a:gd name="T12" fmla="*/ 99 w 103"/>
                <a:gd name="T13" fmla="*/ 866 h 920"/>
                <a:gd name="T14" fmla="*/ 63 w 103"/>
                <a:gd name="T15" fmla="*/ 678 h 920"/>
                <a:gd name="T16" fmla="*/ 30 w 103"/>
                <a:gd name="T17" fmla="*/ 444 h 920"/>
                <a:gd name="T18" fmla="*/ 9 w 103"/>
                <a:gd name="T19" fmla="*/ 209 h 920"/>
                <a:gd name="T20" fmla="*/ 3 w 103"/>
                <a:gd name="T21" fmla="*/ 92 h 920"/>
                <a:gd name="T22" fmla="*/ 1 w 103"/>
                <a:gd name="T23" fmla="*/ 0 h 920"/>
                <a:gd name="T24" fmla="*/ 0 w 103"/>
                <a:gd name="T25" fmla="*/ 0 h 920"/>
                <a:gd name="T26" fmla="*/ 1 w 103"/>
                <a:gd name="T27" fmla="*/ 92 h 920"/>
                <a:gd name="T28" fmla="*/ 7 w 103"/>
                <a:gd name="T29" fmla="*/ 21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28">
              <a:extLst>
                <a:ext uri="{FF2B5EF4-FFF2-40B4-BE49-F238E27FC236}">
                  <a16:creationId xmlns:a16="http://schemas.microsoft.com/office/drawing/2014/main" id="{5AED1A97-9FED-4F21-B614-23661849B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53 w 88"/>
                <a:gd name="T1" fmla="*/ 229 h 330"/>
                <a:gd name="T2" fmla="*/ 88 w 88"/>
                <a:gd name="T3" fmla="*/ 330 h 330"/>
                <a:gd name="T4" fmla="*/ 88 w 88"/>
                <a:gd name="T5" fmla="*/ 308 h 330"/>
                <a:gd name="T6" fmla="*/ 88 w 88"/>
                <a:gd name="T7" fmla="*/ 304 h 330"/>
                <a:gd name="T8" fmla="*/ 62 w 88"/>
                <a:gd name="T9" fmla="*/ 226 h 330"/>
                <a:gd name="T10" fmla="*/ 0 w 88"/>
                <a:gd name="T11" fmla="*/ 0 h 330"/>
                <a:gd name="T12" fmla="*/ 7 w 88"/>
                <a:gd name="T13" fmla="*/ 63 h 330"/>
                <a:gd name="T14" fmla="*/ 53 w 88"/>
                <a:gd name="T15" fmla="*/ 2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29">
              <a:extLst>
                <a:ext uri="{FF2B5EF4-FFF2-40B4-BE49-F238E27FC236}">
                  <a16:creationId xmlns:a16="http://schemas.microsoft.com/office/drawing/2014/main" id="{42D57FAA-982C-4824-8792-A168FA024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6 w 90"/>
                <a:gd name="T1" fmla="*/ 15 h 207"/>
                <a:gd name="T2" fmla="*/ 0 w 90"/>
                <a:gd name="T3" fmla="*/ 0 h 207"/>
                <a:gd name="T4" fmla="*/ 1 w 90"/>
                <a:gd name="T5" fmla="*/ 29 h 207"/>
                <a:gd name="T6" fmla="*/ 42 w 90"/>
                <a:gd name="T7" fmla="*/ 127 h 207"/>
                <a:gd name="T8" fmla="*/ 80 w 90"/>
                <a:gd name="T9" fmla="*/ 207 h 207"/>
                <a:gd name="T10" fmla="*/ 90 w 90"/>
                <a:gd name="T11" fmla="*/ 207 h 207"/>
                <a:gd name="T12" fmla="*/ 50 w 90"/>
                <a:gd name="T13" fmla="*/ 123 h 207"/>
                <a:gd name="T14" fmla="*/ 6 w 90"/>
                <a:gd name="T15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30">
              <a:extLst>
                <a:ext uri="{FF2B5EF4-FFF2-40B4-BE49-F238E27FC236}">
                  <a16:creationId xmlns:a16="http://schemas.microsoft.com/office/drawing/2014/main" id="{CFA3FF81-F517-4391-85A3-9A14B8AD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101 w 115"/>
                <a:gd name="T1" fmla="*/ 409 h 467"/>
                <a:gd name="T2" fmla="*/ 78 w 115"/>
                <a:gd name="T3" fmla="*/ 344 h 467"/>
                <a:gd name="T4" fmla="*/ 29 w 115"/>
                <a:gd name="T5" fmla="*/ 151 h 467"/>
                <a:gd name="T6" fmla="*/ 13 w 115"/>
                <a:gd name="T7" fmla="*/ 53 h 467"/>
                <a:gd name="T8" fmla="*/ 0 w 115"/>
                <a:gd name="T9" fmla="*/ 0 h 467"/>
                <a:gd name="T10" fmla="*/ 21 w 115"/>
                <a:gd name="T11" fmla="*/ 152 h 467"/>
                <a:gd name="T12" fmla="*/ 69 w 115"/>
                <a:gd name="T13" fmla="*/ 347 h 467"/>
                <a:gd name="T14" fmla="*/ 103 w 115"/>
                <a:gd name="T15" fmla="*/ 441 h 467"/>
                <a:gd name="T16" fmla="*/ 115 w 115"/>
                <a:gd name="T17" fmla="*/ 467 h 467"/>
                <a:gd name="T18" fmla="*/ 112 w 115"/>
                <a:gd name="T19" fmla="*/ 458 h 467"/>
                <a:gd name="T20" fmla="*/ 101 w 115"/>
                <a:gd name="T21" fmla="*/ 409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31">
              <a:extLst>
                <a:ext uri="{FF2B5EF4-FFF2-40B4-BE49-F238E27FC236}">
                  <a16:creationId xmlns:a16="http://schemas.microsoft.com/office/drawing/2014/main" id="{7DF1B67B-DEDD-4967-8E9D-1BB8D99AD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17 w 36"/>
                <a:gd name="T1" fmla="*/ 633 h 633"/>
                <a:gd name="T2" fmla="*/ 13 w 36"/>
                <a:gd name="T3" fmla="*/ 597 h 633"/>
                <a:gd name="T4" fmla="*/ 5 w 36"/>
                <a:gd name="T5" fmla="*/ 398 h 633"/>
                <a:gd name="T6" fmla="*/ 13 w 36"/>
                <a:gd name="T7" fmla="*/ 198 h 633"/>
                <a:gd name="T8" fmla="*/ 22 w 36"/>
                <a:gd name="T9" fmla="*/ 99 h 633"/>
                <a:gd name="T10" fmla="*/ 36 w 36"/>
                <a:gd name="T11" fmla="*/ 0 h 633"/>
                <a:gd name="T12" fmla="*/ 35 w 36"/>
                <a:gd name="T13" fmla="*/ 0 h 633"/>
                <a:gd name="T14" fmla="*/ 20 w 36"/>
                <a:gd name="T15" fmla="*/ 99 h 633"/>
                <a:gd name="T16" fmla="*/ 10 w 36"/>
                <a:gd name="T17" fmla="*/ 198 h 633"/>
                <a:gd name="T18" fmla="*/ 1 w 36"/>
                <a:gd name="T19" fmla="*/ 398 h 633"/>
                <a:gd name="T20" fmla="*/ 7 w 36"/>
                <a:gd name="T21" fmla="*/ 589 h 633"/>
                <a:gd name="T22" fmla="*/ 16 w 36"/>
                <a:gd name="T23" fmla="*/ 632 h 633"/>
                <a:gd name="T24" fmla="*/ 17 w 36"/>
                <a:gd name="T25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32">
              <a:extLst>
                <a:ext uri="{FF2B5EF4-FFF2-40B4-BE49-F238E27FC236}">
                  <a16:creationId xmlns:a16="http://schemas.microsoft.com/office/drawing/2014/main" id="{2D3A4168-5AF9-436E-96DA-D1BA615E3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2 w 28"/>
                <a:gd name="T1" fmla="*/ 59 h 59"/>
                <a:gd name="T2" fmla="*/ 28 w 28"/>
                <a:gd name="T3" fmla="*/ 59 h 59"/>
                <a:gd name="T4" fmla="*/ 0 w 28"/>
                <a:gd name="T5" fmla="*/ 0 h 59"/>
                <a:gd name="T6" fmla="*/ 22 w 28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33">
              <a:extLst>
                <a:ext uri="{FF2B5EF4-FFF2-40B4-BE49-F238E27FC236}">
                  <a16:creationId xmlns:a16="http://schemas.microsoft.com/office/drawing/2014/main" id="{436CB2B4-8EAD-4BBC-B4C5-1430B41D3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4 w 17"/>
                <a:gd name="T1" fmla="*/ 54 h 107"/>
                <a:gd name="T2" fmla="*/ 17 w 17"/>
                <a:gd name="T3" fmla="*/ 107 h 107"/>
                <a:gd name="T4" fmla="*/ 10 w 17"/>
                <a:gd name="T5" fmla="*/ 44 h 107"/>
                <a:gd name="T6" fmla="*/ 9 w 17"/>
                <a:gd name="T7" fmla="*/ 43 h 107"/>
                <a:gd name="T8" fmla="*/ 0 w 17"/>
                <a:gd name="T9" fmla="*/ 0 h 107"/>
                <a:gd name="T10" fmla="*/ 0 w 17"/>
                <a:gd name="T11" fmla="*/ 8 h 107"/>
                <a:gd name="T12" fmla="*/ 4 w 17"/>
                <a:gd name="T13" fmla="*/ 5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34">
              <a:extLst>
                <a:ext uri="{FF2B5EF4-FFF2-40B4-BE49-F238E27FC236}">
                  <a16:creationId xmlns:a16="http://schemas.microsoft.com/office/drawing/2014/main" id="{FAA6404C-989D-4617-B532-4206BF91D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8 w 294"/>
                <a:gd name="T1" fmla="*/ 553 h 568"/>
                <a:gd name="T2" fmla="*/ 35 w 294"/>
                <a:gd name="T3" fmla="*/ 397 h 568"/>
                <a:gd name="T4" fmla="*/ 99 w 294"/>
                <a:gd name="T5" fmla="*/ 252 h 568"/>
                <a:gd name="T6" fmla="*/ 187 w 294"/>
                <a:gd name="T7" fmla="*/ 119 h 568"/>
                <a:gd name="T8" fmla="*/ 238 w 294"/>
                <a:gd name="T9" fmla="*/ 58 h 568"/>
                <a:gd name="T10" fmla="*/ 265 w 294"/>
                <a:gd name="T11" fmla="*/ 28 h 568"/>
                <a:gd name="T12" fmla="*/ 294 w 294"/>
                <a:gd name="T13" fmla="*/ 0 h 568"/>
                <a:gd name="T14" fmla="*/ 293 w 294"/>
                <a:gd name="T15" fmla="*/ 0 h 568"/>
                <a:gd name="T16" fmla="*/ 264 w 294"/>
                <a:gd name="T17" fmla="*/ 27 h 568"/>
                <a:gd name="T18" fmla="*/ 237 w 294"/>
                <a:gd name="T19" fmla="*/ 56 h 568"/>
                <a:gd name="T20" fmla="*/ 185 w 294"/>
                <a:gd name="T21" fmla="*/ 117 h 568"/>
                <a:gd name="T22" fmla="*/ 95 w 294"/>
                <a:gd name="T23" fmla="*/ 249 h 568"/>
                <a:gd name="T24" fmla="*/ 30 w 294"/>
                <a:gd name="T25" fmla="*/ 396 h 568"/>
                <a:gd name="T26" fmla="*/ 0 w 294"/>
                <a:gd name="T27" fmla="*/ 549 h 568"/>
                <a:gd name="T28" fmla="*/ 7 w 294"/>
                <a:gd name="T29" fmla="*/ 568 h 568"/>
                <a:gd name="T30" fmla="*/ 8 w 294"/>
                <a:gd name="T31" fmla="*/ 55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35">
              <a:extLst>
                <a:ext uri="{FF2B5EF4-FFF2-40B4-BE49-F238E27FC236}">
                  <a16:creationId xmlns:a16="http://schemas.microsoft.com/office/drawing/2014/main" id="{8AD8BA1E-E9E8-4618-847C-FC7CE019C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19 w 25"/>
                <a:gd name="T3" fmla="*/ 53 h 53"/>
                <a:gd name="T4" fmla="*/ 25 w 25"/>
                <a:gd name="T5" fmla="*/ 53 h 53"/>
                <a:gd name="T6" fmla="*/ 0 w 25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36">
              <a:extLst>
                <a:ext uri="{FF2B5EF4-FFF2-40B4-BE49-F238E27FC236}">
                  <a16:creationId xmlns:a16="http://schemas.microsoft.com/office/drawing/2014/main" id="{BFABB966-1D71-4C28-9B47-A065D35C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7 w 29"/>
                <a:gd name="T3" fmla="*/ 89 h 141"/>
                <a:gd name="T4" fmla="*/ 18 w 29"/>
                <a:gd name="T5" fmla="*/ 117 h 141"/>
                <a:gd name="T6" fmla="*/ 29 w 29"/>
                <a:gd name="T7" fmla="*/ 141 h 141"/>
                <a:gd name="T8" fmla="*/ 27 w 29"/>
                <a:gd name="T9" fmla="*/ 135 h 141"/>
                <a:gd name="T10" fmla="*/ 8 w 29"/>
                <a:gd name="T11" fmla="*/ 22 h 141"/>
                <a:gd name="T12" fmla="*/ 4 w 29"/>
                <a:gd name="T13" fmla="*/ 11 h 141"/>
                <a:gd name="T14" fmla="*/ 0 w 29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37">
              <a:extLst>
                <a:ext uri="{FF2B5EF4-FFF2-40B4-BE49-F238E27FC236}">
                  <a16:creationId xmlns:a16="http://schemas.microsoft.com/office/drawing/2014/main" id="{FAB1AB89-3A06-4E33-9393-AB891C63D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6 h 48"/>
                <a:gd name="T2" fmla="*/ 4 w 8"/>
                <a:gd name="T3" fmla="*/ 37 h 48"/>
                <a:gd name="T4" fmla="*/ 8 w 8"/>
                <a:gd name="T5" fmla="*/ 48 h 48"/>
                <a:gd name="T6" fmla="*/ 7 w 8"/>
                <a:gd name="T7" fmla="*/ 19 h 48"/>
                <a:gd name="T8" fmla="*/ 0 w 8"/>
                <a:gd name="T9" fmla="*/ 0 h 48"/>
                <a:gd name="T10" fmla="*/ 0 w 8"/>
                <a:gd name="T11" fmla="*/ 4 h 48"/>
                <a:gd name="T12" fmla="*/ 0 w 8"/>
                <a:gd name="T13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38">
              <a:extLst>
                <a:ext uri="{FF2B5EF4-FFF2-40B4-BE49-F238E27FC236}">
                  <a16:creationId xmlns:a16="http://schemas.microsoft.com/office/drawing/2014/main" id="{CE7D196D-8DC7-4BE0-88D6-1F01C54FF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11 w 44"/>
                <a:gd name="T1" fmla="*/ 28 h 111"/>
                <a:gd name="T2" fmla="*/ 0 w 44"/>
                <a:gd name="T3" fmla="*/ 0 h 111"/>
                <a:gd name="T4" fmla="*/ 11 w 44"/>
                <a:gd name="T5" fmla="*/ 49 h 111"/>
                <a:gd name="T6" fmla="*/ 14 w 44"/>
                <a:gd name="T7" fmla="*/ 58 h 111"/>
                <a:gd name="T8" fmla="*/ 39 w 44"/>
                <a:gd name="T9" fmla="*/ 111 h 111"/>
                <a:gd name="T10" fmla="*/ 44 w 44"/>
                <a:gd name="T11" fmla="*/ 111 h 111"/>
                <a:gd name="T12" fmla="*/ 22 w 44"/>
                <a:gd name="T13" fmla="*/ 52 h 111"/>
                <a:gd name="T14" fmla="*/ 11 w 44"/>
                <a:gd name="T15" fmla="*/ 2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661A6C2-ABD1-4AE8-A723-7D72C4688A3F}"/>
              </a:ext>
            </a:extLst>
          </p:cNvPr>
          <p:cNvSpPr/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>
            <a:extLst>
              <a:ext uri="{FF2B5EF4-FFF2-40B4-BE49-F238E27FC236}">
                <a16:creationId xmlns:a16="http://schemas.microsoft.com/office/drawing/2014/main" id="{9F792B45-135F-4EFA-A426-30E699D55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92388" y="623888"/>
            <a:ext cx="8912225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E0CCB1AA-833B-4E04-9B92-6BD88DF0F9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89213" y="2133600"/>
            <a:ext cx="8915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A4A76-02C7-4C74-AE4E-0AD099E68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757AB8-D692-4C49-89FF-2817DA9D4CA9}" type="datetimeFigureOut">
              <a:rPr lang="zh-CN" altLang="en-US"/>
              <a:pPr>
                <a:defRPr/>
              </a:pPr>
              <a:t>2019/9/4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4548-9746-42F4-B975-D3F7BB2B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F6537-55B2-4E16-8468-57B719BE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 smtClean="0">
                <a:solidFill>
                  <a:srgbClr val="FEFFFF"/>
                </a:solidFill>
                <a:latin typeface="+mn-lt"/>
              </a:defRPr>
            </a:lvl1pPr>
          </a:lstStyle>
          <a:p>
            <a:pPr>
              <a:defRPr/>
            </a:pPr>
            <a:fld id="{55ED3A82-F03E-4716-82D1-C11682B72E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4" name="图片 6" descr="VI视觉识别系统2016.06">
            <a:extLst>
              <a:ext uri="{FF2B5EF4-FFF2-40B4-BE49-F238E27FC236}">
                <a16:creationId xmlns:a16="http://schemas.microsoft.com/office/drawing/2014/main" id="{DE6A0D10-DCC6-43BC-A248-6E5C3CD2678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128588"/>
            <a:ext cx="4584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</p:sldLayoutIdLst>
  <p:transition spd="slow">
    <p:wipe/>
  </p:transition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rgbClr val="262626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itchFamily="18" charset="2"/>
        <a:buChar char="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itchFamily="18" charset="2"/>
        <a:buChar char="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itchFamily="18" charset="2"/>
        <a:buChar char="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7">
            <a:extLst>
              <a:ext uri="{FF2B5EF4-FFF2-40B4-BE49-F238E27FC236}">
                <a16:creationId xmlns:a16="http://schemas.microsoft.com/office/drawing/2014/main" id="{BFFB2B22-6D44-4B84-ABA6-ADC2B835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558800"/>
            <a:ext cx="5632450" cy="621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图片 10">
            <a:extLst>
              <a:ext uri="{FF2B5EF4-FFF2-40B4-BE49-F238E27FC236}">
                <a16:creationId xmlns:a16="http://schemas.microsoft.com/office/drawing/2014/main" id="{7CD88775-4B6A-471B-BAA7-2D0055A6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6300" y="-3103563"/>
            <a:ext cx="4676775" cy="551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17">
            <a:extLst>
              <a:ext uri="{FF2B5EF4-FFF2-40B4-BE49-F238E27FC236}">
                <a16:creationId xmlns:a16="http://schemas.microsoft.com/office/drawing/2014/main" id="{2B39C7A4-31DB-4880-9E35-29A368C6F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8" y="3602038"/>
            <a:ext cx="4298951" cy="355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文本框 28">
            <a:extLst>
              <a:ext uri="{FF2B5EF4-FFF2-40B4-BE49-F238E27FC236}">
                <a16:creationId xmlns:a16="http://schemas.microsoft.com/office/drawing/2014/main" id="{88CAA445-FADD-4CCB-B9B6-6C4AF143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9825" y="4597400"/>
            <a:ext cx="4503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29BAD9"/>
                </a:solidFill>
                <a:latin typeface="华康海报体W12(P)" pitchFamily="82" charset="-122"/>
                <a:ea typeface="华康海报体W12(P)" pitchFamily="82" charset="-122"/>
              </a:rPr>
              <a:t>第二课 原始农耕生活</a:t>
            </a:r>
          </a:p>
        </p:txBody>
      </p:sp>
      <p:sp>
        <p:nvSpPr>
          <p:cNvPr id="18438" name="矩形 1">
            <a:extLst>
              <a:ext uri="{FF2B5EF4-FFF2-40B4-BE49-F238E27FC236}">
                <a16:creationId xmlns:a16="http://schemas.microsoft.com/office/drawing/2014/main" id="{4BF16713-BBD7-4D96-8D09-AD65CE69F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4863" y="188913"/>
            <a:ext cx="1811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部编人教版七上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961452-BE66-42BD-87A9-788E84508A89}"/>
              </a:ext>
            </a:extLst>
          </p:cNvPr>
          <p:cNvSpPr txBox="1"/>
          <p:nvPr/>
        </p:nvSpPr>
        <p:spPr>
          <a:xfrm>
            <a:off x="1516063" y="1827213"/>
            <a:ext cx="7389812" cy="17557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FFC000"/>
                </a:solidFill>
              </a:rPr>
              <a:t>第一单元 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FFC000"/>
                </a:solidFill>
              </a:rPr>
              <a:t>      </a:t>
            </a:r>
            <a:r>
              <a:rPr lang="zh-CN" altLang="en-US" sz="3600" b="1" dirty="0">
                <a:solidFill>
                  <a:srgbClr val="FFC000"/>
                </a:solidFill>
              </a:rPr>
              <a:t>史前时期：中国境内人类的活动</a:t>
            </a:r>
            <a:br>
              <a:rPr lang="zh-CN" altLang="en-US" sz="3600" dirty="0"/>
            </a:br>
            <a:endParaRPr lang="zh-CN" altLang="en-US" sz="3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>
            <a:extLst>
              <a:ext uri="{FF2B5EF4-FFF2-40B4-BE49-F238E27FC236}">
                <a16:creationId xmlns:a16="http://schemas.microsoft.com/office/drawing/2014/main" id="{B961C7FA-E11A-458F-9161-AB7BA8F4D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2400"/>
            <a:ext cx="3352800" cy="1295400"/>
          </a:xfrm>
          <a:prstGeom prst="cloudCallout">
            <a:avLst>
              <a:gd name="adj1" fmla="val 54310"/>
              <a:gd name="adj2" fmla="val 59069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0099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4000" dirty="0">
              <a:solidFill>
                <a:srgbClr val="FF3300"/>
              </a:solidFill>
              <a:latin typeface="+mn-lt"/>
            </a:endParaRPr>
          </a:p>
        </p:txBody>
      </p:sp>
      <p:pic>
        <p:nvPicPr>
          <p:cNvPr id="28675" name="Picture 3" descr="5-23A">
            <a:extLst>
              <a:ext uri="{FF2B5EF4-FFF2-40B4-BE49-F238E27FC236}">
                <a16:creationId xmlns:a16="http://schemas.microsoft.com/office/drawing/2014/main" id="{6F486890-29CA-44BC-8749-1CCFF85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/>
          <a:stretch>
            <a:fillRect/>
          </a:stretch>
        </p:blipFill>
        <p:spPr bwMode="auto">
          <a:xfrm>
            <a:off x="1524000" y="1604963"/>
            <a:ext cx="38100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4">
            <a:extLst>
              <a:ext uri="{FF2B5EF4-FFF2-40B4-BE49-F238E27FC236}">
                <a16:creationId xmlns:a16="http://schemas.microsoft.com/office/drawing/2014/main" id="{2A5FA2B6-A62B-480E-9F92-A53915498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352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石磨盘</a:t>
            </a:r>
            <a:endParaRPr lang="zh-CN" altLang="en-US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8677" name="Picture 5" descr="5-23D">
            <a:extLst>
              <a:ext uri="{FF2B5EF4-FFF2-40B4-BE49-F238E27FC236}">
                <a16:creationId xmlns:a16="http://schemas.microsoft.com/office/drawing/2014/main" id="{2D4B9C97-A7F1-4EF3-97DE-7EBD08FA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7022" r="5714" b="7748"/>
          <a:stretch>
            <a:fillRect/>
          </a:stretch>
        </p:blipFill>
        <p:spPr bwMode="auto">
          <a:xfrm>
            <a:off x="7772400" y="4391025"/>
            <a:ext cx="25908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6">
            <a:extLst>
              <a:ext uri="{FF2B5EF4-FFF2-40B4-BE49-F238E27FC236}">
                <a16:creationId xmlns:a16="http://schemas.microsoft.com/office/drawing/2014/main" id="{4C3EA300-2C93-4759-A547-D8407BF6E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6172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陶器</a:t>
            </a:r>
            <a:endParaRPr lang="zh-CN" altLang="en-US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8679" name="Picture 7" descr="半坡出土的纺轮">
            <a:extLst>
              <a:ext uri="{FF2B5EF4-FFF2-40B4-BE49-F238E27FC236}">
                <a16:creationId xmlns:a16="http://schemas.microsoft.com/office/drawing/2014/main" id="{FB3B3887-0FFF-47B6-8682-A918ED52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DDD7D7"/>
              </a:clrFrom>
              <a:clrTo>
                <a:srgbClr val="DDD7D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6"/>
          <a:stretch>
            <a:fillRect/>
          </a:stretch>
        </p:blipFill>
        <p:spPr bwMode="auto">
          <a:xfrm>
            <a:off x="1676400" y="3962400"/>
            <a:ext cx="24384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>
            <a:extLst>
              <a:ext uri="{FF2B5EF4-FFF2-40B4-BE49-F238E27FC236}">
                <a16:creationId xmlns:a16="http://schemas.microsoft.com/office/drawing/2014/main" id="{89002EC5-C34E-42E2-A76F-E52C47124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0198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纺轮</a:t>
            </a:r>
            <a:endParaRPr lang="zh-CN" altLang="en-US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8681" name="Picture 9" descr="半坡的粟菜子">
            <a:extLst>
              <a:ext uri="{FF2B5EF4-FFF2-40B4-BE49-F238E27FC236}">
                <a16:creationId xmlns:a16="http://schemas.microsoft.com/office/drawing/2014/main" id="{0E09B863-8A9F-4485-AF84-C86B58863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0"/>
          <a:stretch>
            <a:fillRect/>
          </a:stretch>
        </p:blipFill>
        <p:spPr bwMode="auto">
          <a:xfrm>
            <a:off x="4183063" y="4343400"/>
            <a:ext cx="3436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Text Box 10">
            <a:extLst>
              <a:ext uri="{FF2B5EF4-FFF2-40B4-BE49-F238E27FC236}">
                <a16:creationId xmlns:a16="http://schemas.microsoft.com/office/drawing/2014/main" id="{19ADB6F4-B0FD-4095-A07A-207835899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1722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粟、菜籽</a:t>
            </a:r>
            <a:endParaRPr lang="zh-CN" altLang="en-US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8683" name="Picture 11" descr="pic_54663">
            <a:extLst>
              <a:ext uri="{FF2B5EF4-FFF2-40B4-BE49-F238E27FC236}">
                <a16:creationId xmlns:a16="http://schemas.microsoft.com/office/drawing/2014/main" id="{3BDCAEAC-6B78-46C9-A55D-FDB0C23F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D6D0D0"/>
              </a:clrFrom>
              <a:clrTo>
                <a:srgbClr val="D6D0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2170" r="6212" b="17465"/>
          <a:stretch>
            <a:fillRect/>
          </a:stretch>
        </p:blipFill>
        <p:spPr bwMode="auto">
          <a:xfrm>
            <a:off x="5486400" y="9906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4" name="Text Box 12">
            <a:extLst>
              <a:ext uri="{FF2B5EF4-FFF2-40B4-BE49-F238E27FC236}">
                <a16:creationId xmlns:a16="http://schemas.microsoft.com/office/drawing/2014/main" id="{A2A00BD5-2EB5-4B34-826E-44539569E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5052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鱼钩</a:t>
            </a:r>
            <a:endParaRPr lang="zh-CN" altLang="en-US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8685" name="Picture 13" descr="pic_54664">
            <a:extLst>
              <a:ext uri="{FF2B5EF4-FFF2-40B4-BE49-F238E27FC236}">
                <a16:creationId xmlns:a16="http://schemas.microsoft.com/office/drawing/2014/main" id="{12469013-F4A5-4BD1-B31A-26C992F89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2153" r="4982" b="16054"/>
          <a:stretch>
            <a:fillRect/>
          </a:stretch>
        </p:blipFill>
        <p:spPr bwMode="auto">
          <a:xfrm>
            <a:off x="8001000" y="914400"/>
            <a:ext cx="24479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6" name="Text Box 14">
            <a:extLst>
              <a:ext uri="{FF2B5EF4-FFF2-40B4-BE49-F238E27FC236}">
                <a16:creationId xmlns:a16="http://schemas.microsoft.com/office/drawing/2014/main" id="{45228BF4-DC8D-4519-B8E2-BA9145928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35052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石斧</a:t>
            </a:r>
            <a:endParaRPr lang="zh-CN" altLang="en-US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615B3898-8D3A-4440-B64F-39AF1DBF7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788" y="427038"/>
            <a:ext cx="2667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西安半坡出土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15EEF46-29FE-4412-A8AC-619C369836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1625" y="423863"/>
            <a:ext cx="7772400" cy="1143000"/>
          </a:xfrm>
        </p:spPr>
        <p:txBody>
          <a:bodyPr/>
          <a:lstStyle/>
          <a:p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三、半坡原始居民的生活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1A52071-FF31-475E-A62D-7B54C7CA24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3750" y="1557338"/>
            <a:ext cx="4248150" cy="41148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r>
              <a:rPr lang="en-US" altLang="zh-CN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</a:p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r>
              <a:rPr lang="en-US" altLang="zh-CN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地点：</a:t>
            </a:r>
          </a:p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r>
              <a:rPr lang="en-US" altLang="zh-CN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生产工具：</a:t>
            </a:r>
          </a:p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r>
              <a:rPr lang="en-US" altLang="zh-CN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农作物：</a:t>
            </a:r>
          </a:p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r>
              <a:rPr lang="en-US" altLang="zh-CN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原始饲养业：</a:t>
            </a:r>
          </a:p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r>
              <a:rPr lang="en-US" altLang="zh-CN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定居生活：</a:t>
            </a:r>
          </a:p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r>
              <a:rPr lang="en-US" altLang="zh-CN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原始手工业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zh-CN" altLang="en-US" b="1">
              <a:solidFill>
                <a:srgbClr val="A50021"/>
              </a:solidFill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82D96361-F4F7-433A-8235-ED2E0DE53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825" y="1485900"/>
            <a:ext cx="2778125" cy="57943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>
                <a:solidFill>
                  <a:srgbClr val="99003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约五六千年前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085FDEC6-200C-437C-8A3C-48E7C7965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8" y="2133600"/>
            <a:ext cx="5289550" cy="5842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99003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陕西西安</a:t>
            </a:r>
            <a:r>
              <a:rPr lang="zh-CN" altLang="en-US" sz="3200" b="1" dirty="0">
                <a:solidFill>
                  <a:srgbClr val="990033"/>
                </a:solidFill>
                <a:latin typeface="Arial" panose="020B0604020202020204" pitchFamily="34" charset="0"/>
              </a:rPr>
              <a:t>（北方黄河流域）</a:t>
            </a:r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CC44EFBD-2C53-4877-98C3-1095DDF26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708275"/>
            <a:ext cx="5026025" cy="57943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99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磨制石器、骨器、角器</a:t>
            </a: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34F49DB5-3CA5-4F3C-88D6-3D720795F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263" y="3284538"/>
            <a:ext cx="779462" cy="57943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99003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粟</a:t>
            </a:r>
          </a:p>
        </p:txBody>
      </p:sp>
      <p:sp>
        <p:nvSpPr>
          <p:cNvPr id="65544" name="Text Box 8">
            <a:extLst>
              <a:ext uri="{FF2B5EF4-FFF2-40B4-BE49-F238E27FC236}">
                <a16:creationId xmlns:a16="http://schemas.microsoft.com/office/drawing/2014/main" id="{BCEB4EC6-878F-48A3-9832-714D4495D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513" y="3781425"/>
            <a:ext cx="1722437" cy="57943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99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猪、狗</a:t>
            </a:r>
          </a:p>
        </p:txBody>
      </p:sp>
      <p:sp>
        <p:nvSpPr>
          <p:cNvPr id="65545" name="Text Box 9">
            <a:extLst>
              <a:ext uri="{FF2B5EF4-FFF2-40B4-BE49-F238E27FC236}">
                <a16:creationId xmlns:a16="http://schemas.microsoft.com/office/drawing/2014/main" id="{F8ABCA36-9670-4897-83C9-A1FAF3ACD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357688"/>
            <a:ext cx="2789238" cy="57943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99003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半地穴式房屋</a:t>
            </a:r>
          </a:p>
        </p:txBody>
      </p:sp>
      <p:sp>
        <p:nvSpPr>
          <p:cNvPr id="65546" name="Text Box 10">
            <a:extLst>
              <a:ext uri="{FF2B5EF4-FFF2-40B4-BE49-F238E27FC236}">
                <a16:creationId xmlns:a16="http://schemas.microsoft.com/office/drawing/2014/main" id="{0AC06F4F-D925-4734-9E12-BFCADEA05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5008563"/>
            <a:ext cx="4675188" cy="57943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99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彩陶、纺线、织布、制衣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5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5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 animBg="1"/>
      <p:bldP spid="65541" grpId="0" animBg="1"/>
      <p:bldP spid="65542" grpId="0" animBg="1"/>
      <p:bldP spid="65543" grpId="0" animBg="1"/>
      <p:bldP spid="65544" grpId="0" animBg="1"/>
      <p:bldP spid="65545" grpId="0" animBg="1"/>
      <p:bldP spid="655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WordArt 2">
            <a:extLst>
              <a:ext uri="{FF2B5EF4-FFF2-40B4-BE49-F238E27FC236}">
                <a16:creationId xmlns:a16="http://schemas.microsoft.com/office/drawing/2014/main" id="{42932A57-EEFF-425D-AA1D-DCF4243EA78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71513" y="663575"/>
            <a:ext cx="3429000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fromWordArt="1">
            <a:prstTxWarp prst="textFadeUp">
              <a:avLst>
                <a:gd name="adj" fmla="val 9931"/>
              </a:avLst>
            </a:prstTxWarp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6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</a:p>
        </p:txBody>
      </p:sp>
      <p:pic>
        <p:nvPicPr>
          <p:cNvPr id="30723" name="Picture 3" descr="半坡">
            <a:extLst>
              <a:ext uri="{FF2B5EF4-FFF2-40B4-BE49-F238E27FC236}">
                <a16:creationId xmlns:a16="http://schemas.microsoft.com/office/drawing/2014/main" id="{0E3F197C-ED3B-48CE-ADC9-30B32E2F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 t="12621"/>
          <a:stretch>
            <a:fillRect/>
          </a:stretch>
        </p:blipFill>
        <p:spPr bwMode="auto">
          <a:xfrm>
            <a:off x="1600200" y="1624013"/>
            <a:ext cx="38338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4">
            <a:extLst>
              <a:ext uri="{FF2B5EF4-FFF2-40B4-BE49-F238E27FC236}">
                <a16:creationId xmlns:a16="http://schemas.microsoft.com/office/drawing/2014/main" id="{CE58753C-2DCF-46F3-9017-A2857A69D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943600"/>
            <a:ext cx="14589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半坡 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CE6825A5-91AE-4BD8-9C05-243F7D905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943600"/>
            <a:ext cx="1968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河姆渡 </a:t>
            </a:r>
          </a:p>
        </p:txBody>
      </p:sp>
      <p:pic>
        <p:nvPicPr>
          <p:cNvPr id="30726" name="Picture 6" descr="pic_54662">
            <a:extLst>
              <a:ext uri="{FF2B5EF4-FFF2-40B4-BE49-F238E27FC236}">
                <a16:creationId xmlns:a16="http://schemas.microsoft.com/office/drawing/2014/main" id="{084EF798-E1D0-455C-AC82-208B0887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r="13026" b="13155"/>
          <a:stretch>
            <a:fillRect/>
          </a:stretch>
        </p:blipFill>
        <p:spPr bwMode="auto">
          <a:xfrm>
            <a:off x="5562600" y="1624013"/>
            <a:ext cx="502920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Rectangle 7">
            <a:extLst>
              <a:ext uri="{FF2B5EF4-FFF2-40B4-BE49-F238E27FC236}">
                <a16:creationId xmlns:a16="http://schemas.microsoft.com/office/drawing/2014/main" id="{7A7632CD-C071-499A-A4B7-80892AAC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943600"/>
            <a:ext cx="2357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A50021"/>
                </a:solidFill>
                <a:latin typeface="Arial" panose="020B0604020202020204" pitchFamily="34" charset="0"/>
                <a:ea typeface="华文新魏" pitchFamily="2" charset="-122"/>
              </a:rPr>
              <a:t>半地穴式</a:t>
            </a:r>
            <a:r>
              <a:rPr lang="zh-CN" altLang="en-US" sz="4000">
                <a:solidFill>
                  <a:srgbClr val="A50021"/>
                </a:solidFill>
                <a:latin typeface="Arial" panose="020B0604020202020204" pitchFamily="34" charset="0"/>
                <a:ea typeface="华文行楷" pitchFamily="2" charset="-122"/>
              </a:rPr>
              <a:t> </a:t>
            </a: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A44528A9-3060-49C3-B97A-FB37984E1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5943600"/>
            <a:ext cx="1849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A50021"/>
                </a:solidFill>
                <a:latin typeface="Arial" panose="020B0604020202020204" pitchFamily="34" charset="0"/>
                <a:ea typeface="华文新魏" pitchFamily="2" charset="-122"/>
              </a:rPr>
              <a:t>干栏式</a:t>
            </a:r>
            <a:r>
              <a:rPr lang="zh-CN" altLang="en-US" sz="4000">
                <a:solidFill>
                  <a:srgbClr val="A50021"/>
                </a:solidFill>
                <a:latin typeface="Arial" panose="020B0604020202020204" pitchFamily="34" charset="0"/>
                <a:ea typeface="华文行楷" pitchFamily="2" charset="-122"/>
              </a:rPr>
              <a:t> </a:t>
            </a:r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170CFA1B-7FDA-4DFD-9F1A-54FFF5495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713" y="601663"/>
            <a:ext cx="5257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判断下面分别是哪个遗址的房屋，请说明各自特点和判断依据。</a:t>
            </a:r>
          </a:p>
        </p:txBody>
      </p:sp>
      <p:sp>
        <p:nvSpPr>
          <p:cNvPr id="15370" name="Text Box 10">
            <a:extLst>
              <a:ext uri="{FF2B5EF4-FFF2-40B4-BE49-F238E27FC236}">
                <a16:creationId xmlns:a16="http://schemas.microsoft.com/office/drawing/2014/main" id="{410F2E5E-5FB2-416B-A016-F4E4412E3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600200"/>
            <a:ext cx="3810000" cy="1570038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990033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黄河流域，冬较冷夏较热，半地穴式房屋冬暖夏凉。</a:t>
            </a:r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00D905E0-46AF-4EF9-8B79-072ADA13F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600200"/>
            <a:ext cx="4724400" cy="1570038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990033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长江中下游，气候温暖潮湿，干栏式房屋利于通风、防潮。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utoUpdateAnimBg="0"/>
      <p:bldP spid="15365" grpId="0" autoUpdateAnimBg="0"/>
      <p:bldP spid="15367" grpId="0" autoUpdateAnimBg="0"/>
      <p:bldP spid="15368" grpId="0" autoUpdateAnimBg="0"/>
      <p:bldP spid="15370" grpId="0" animBg="1" autoUpdateAnimBg="0"/>
      <p:bldP spid="15371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9A34756-83E2-454D-9C79-6E2036FA7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9050"/>
            <a:ext cx="678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FF0000"/>
                </a:solidFill>
                <a:latin typeface="Arial" panose="020B0604020202020204" pitchFamily="34" charset="0"/>
                <a:ea typeface="华文行楷" pitchFamily="2" charset="-122"/>
              </a:rPr>
              <a:t>河姆渡遗址和半坡遗址的异同</a:t>
            </a:r>
            <a:endParaRPr lang="zh-CN" altLang="en-US" sz="4000">
              <a:solidFill>
                <a:schemeClr val="tx1"/>
              </a:solidFill>
              <a:latin typeface="Arial" panose="020B0604020202020204" pitchFamily="34" charset="0"/>
              <a:ea typeface="华文行楷" pitchFamily="2" charset="-122"/>
            </a:endParaRPr>
          </a:p>
        </p:txBody>
      </p:sp>
      <p:sp>
        <p:nvSpPr>
          <p:cNvPr id="18469" name="Rectangle 37">
            <a:extLst>
              <a:ext uri="{FF2B5EF4-FFF2-40B4-BE49-F238E27FC236}">
                <a16:creationId xmlns:a16="http://schemas.microsoft.com/office/drawing/2014/main" id="{54580C7B-7BB8-4D70-962F-34A33CBD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2060575"/>
            <a:ext cx="212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b="1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70" name="Rectangle 38">
            <a:extLst>
              <a:ext uri="{FF2B5EF4-FFF2-40B4-BE49-F238E27FC236}">
                <a16:creationId xmlns:a16="http://schemas.microsoft.com/office/drawing/2014/main" id="{1FB0B280-D8DD-4879-AEBE-CFCB8FE8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1177925"/>
            <a:ext cx="1512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472" name="Rectangle 40">
            <a:extLst>
              <a:ext uri="{FF2B5EF4-FFF2-40B4-BE49-F238E27FC236}">
                <a16:creationId xmlns:a16="http://schemas.microsoft.com/office/drawing/2014/main" id="{D603D907-6E85-470A-929D-95E47F07E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2565400"/>
            <a:ext cx="2808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Font typeface="Arial" panose="020B0604020202020204" pitchFamily="34" charset="0"/>
              <a:buNone/>
            </a:pPr>
            <a:endParaRPr lang="zh-CN" altLang="en-US" b="1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76" name="Rectangle 44">
            <a:extLst>
              <a:ext uri="{FF2B5EF4-FFF2-40B4-BE49-F238E27FC236}">
                <a16:creationId xmlns:a16="http://schemas.microsoft.com/office/drawing/2014/main" id="{7B801C51-2E54-4A8E-AC10-1BF889CBD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25538"/>
            <a:ext cx="1871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51" name="Rectangle 172">
            <a:extLst>
              <a:ext uri="{FF2B5EF4-FFF2-40B4-BE49-F238E27FC236}">
                <a16:creationId xmlns:a16="http://schemas.microsoft.com/office/drawing/2014/main" id="{0ABA6937-739F-4F51-B85A-7B300DD58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450" y="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752" name="Rectangle 173">
            <a:extLst>
              <a:ext uri="{FF2B5EF4-FFF2-40B4-BE49-F238E27FC236}">
                <a16:creationId xmlns:a16="http://schemas.microsoft.com/office/drawing/2014/main" id="{D62A9F7A-BBDF-43D2-BA5D-CE862D7D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5013" y="83661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8818" name="Group 386">
            <a:extLst>
              <a:ext uri="{FF2B5EF4-FFF2-40B4-BE49-F238E27FC236}">
                <a16:creationId xmlns:a16="http://schemas.microsoft.com/office/drawing/2014/main" id="{DAE99439-DCDF-4A94-B431-A86A94B00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718047"/>
              </p:ext>
            </p:extLst>
          </p:nvPr>
        </p:nvGraphicFramePr>
        <p:xfrm>
          <a:off x="657193" y="1021556"/>
          <a:ext cx="9401207" cy="5246694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0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2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   遗址名称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河姆渡居民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半坡居民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09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  距今时间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7000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6000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95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  发现地点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浙江余姚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陕西西安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5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  历史地位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长江流域（南方）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黄河流域（北方）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93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原始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农业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农作物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水稻（水田）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粟（旱田）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9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农    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骨耜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磨制石器、骨器、角器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92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  原始饲养业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猪、狗、水牛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猪、狗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92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 原始手工业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陶器、玉器、原始乐器骨哨</a:t>
                      </a:r>
                      <a:endParaRPr kumimoji="1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彩陶、纺线、织布、制衣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92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建筑形式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干栏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式房屋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半地穴式房屋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320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    相同点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都从事原始农业和畜牧业，应用纺织技术，使用磨制石器和陶器，会建筑房屋，过定居生活，出现原始艺术的萌芽。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733" name="Text Box 301">
            <a:extLst>
              <a:ext uri="{FF2B5EF4-FFF2-40B4-BE49-F238E27FC236}">
                <a16:creationId xmlns:a16="http://schemas.microsoft.com/office/drawing/2014/main" id="{19A848EF-6A9C-4E46-96CA-0C60D2608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338" y="1557338"/>
            <a:ext cx="2736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b="1">
              <a:solidFill>
                <a:srgbClr val="0000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734" name="Text Box 302">
            <a:extLst>
              <a:ext uri="{FF2B5EF4-FFF2-40B4-BE49-F238E27FC236}">
                <a16:creationId xmlns:a16="http://schemas.microsoft.com/office/drawing/2014/main" id="{B54D05D6-39FE-4973-98A9-0A8031020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1557338"/>
            <a:ext cx="252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b="1">
              <a:solidFill>
                <a:srgbClr val="0000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9" grpId="0" autoUpdateAnimBg="0"/>
      <p:bldP spid="18470" grpId="0" autoUpdateAnimBg="0"/>
      <p:bldP spid="18472" grpId="0" autoUpdateAnimBg="0"/>
      <p:bldP spid="18476" grpId="0" autoUpdateAnimBg="0"/>
      <p:bldP spid="18733" grpId="0"/>
      <p:bldP spid="187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>
            <a:extLst>
              <a:ext uri="{FF2B5EF4-FFF2-40B4-BE49-F238E27FC236}">
                <a16:creationId xmlns:a16="http://schemas.microsoft.com/office/drawing/2014/main" id="{B80AE26E-3EDA-43FF-885B-4E3262B3E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2400"/>
            <a:ext cx="4259263" cy="1295400"/>
          </a:xfrm>
          <a:prstGeom prst="cloudCallout">
            <a:avLst>
              <a:gd name="adj1" fmla="val 27935"/>
              <a:gd name="adj2" fmla="val 60051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000" b="1">
                <a:solidFill>
                  <a:srgbClr val="FF3300"/>
                </a:solidFill>
                <a:ea typeface="华文行楷" panose="02010800040101010101" pitchFamily="2" charset="-122"/>
              </a:rPr>
              <a:t>观察与比较</a:t>
            </a:r>
          </a:p>
        </p:txBody>
      </p:sp>
      <p:sp>
        <p:nvSpPr>
          <p:cNvPr id="32771" name="Text Box 12">
            <a:extLst>
              <a:ext uri="{FF2B5EF4-FFF2-40B4-BE49-F238E27FC236}">
                <a16:creationId xmlns:a16="http://schemas.microsoft.com/office/drawing/2014/main" id="{9DD31837-0FAB-45A4-AF9A-AA8861BA2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1700213"/>
            <a:ext cx="8353425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半坡原始居民与河姆渡原始居民在生产生活上有哪些主要不同呢？为什么会存在差异呢</a:t>
            </a:r>
            <a:r>
              <a:rPr lang="en-US" altLang="zh-CN" sz="36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</p:txBody>
      </p:sp>
      <p:sp>
        <p:nvSpPr>
          <p:cNvPr id="20493" name="Text Box 13">
            <a:extLst>
              <a:ext uri="{FF2B5EF4-FFF2-40B4-BE49-F238E27FC236}">
                <a16:creationId xmlns:a16="http://schemas.microsoft.com/office/drawing/2014/main" id="{8B5A6ECE-B5F8-42EC-91A9-3AF7722B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3644900"/>
            <a:ext cx="8459788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主要不同</a:t>
            </a:r>
            <a:r>
              <a:rPr lang="en-US" altLang="zh-CN" sz="3200" b="1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原始农耕、原始生活</a:t>
            </a:r>
          </a:p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不同原因：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地理自然环境不同，一南方湿润多雨，一北方干旱少雨。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任意多边形 3">
            <a:extLst>
              <a:ext uri="{FF2B5EF4-FFF2-40B4-BE49-F238E27FC236}">
                <a16:creationId xmlns:a16="http://schemas.microsoft.com/office/drawing/2014/main" id="{005F912F-871D-436A-B29E-BEC3CC2AFD5B}"/>
              </a:ext>
            </a:extLst>
          </p:cNvPr>
          <p:cNvSpPr>
            <a:spLocks/>
          </p:cNvSpPr>
          <p:nvPr/>
        </p:nvSpPr>
        <p:spPr bwMode="auto">
          <a:xfrm>
            <a:off x="4581525" y="1841500"/>
            <a:ext cx="11113" cy="9525"/>
          </a:xfrm>
          <a:custGeom>
            <a:avLst/>
            <a:gdLst>
              <a:gd name="T0" fmla="*/ 0 w 10160"/>
              <a:gd name="T1" fmla="*/ 0 h 10160"/>
              <a:gd name="T2" fmla="*/ 22767 w 10160"/>
              <a:gd name="T3" fmla="*/ 5684 h 10160"/>
              <a:gd name="T4" fmla="*/ 0 w 10160"/>
              <a:gd name="T5" fmla="*/ 5684 h 10160"/>
              <a:gd name="T6" fmla="*/ 0 w 10160"/>
              <a:gd name="T7" fmla="*/ 0 h 10160"/>
              <a:gd name="T8" fmla="*/ 0 60000 65536"/>
              <a:gd name="T9" fmla="*/ 0 60000 65536"/>
              <a:gd name="T10" fmla="*/ 0 60000 65536"/>
              <a:gd name="T11" fmla="*/ 0 60000 65536"/>
              <a:gd name="T12" fmla="*/ 0 w 10160"/>
              <a:gd name="T13" fmla="*/ 0 h 10160"/>
              <a:gd name="T14" fmla="*/ 10160 w 10160"/>
              <a:gd name="T15" fmla="*/ 10160 h 10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60" h="10160">
                <a:moveTo>
                  <a:pt x="0" y="0"/>
                </a:move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1719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59" name="直角三角形 4">
            <a:extLst>
              <a:ext uri="{FF2B5EF4-FFF2-40B4-BE49-F238E27FC236}">
                <a16:creationId xmlns:a16="http://schemas.microsoft.com/office/drawing/2014/main" id="{D3A7EF01-FA79-4AF9-830D-D7B03C780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1841500"/>
            <a:ext cx="698500" cy="592138"/>
          </a:xfrm>
          <a:prstGeom prst="rtTriangle">
            <a:avLst/>
          </a:prstGeom>
          <a:solidFill>
            <a:srgbClr val="02B3C5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3100">
              <a:solidFill>
                <a:srgbClr val="FFFFFF"/>
              </a:solidFill>
            </a:endParaRPr>
          </a:p>
        </p:txBody>
      </p:sp>
      <p:sp>
        <p:nvSpPr>
          <p:cNvPr id="19460" name="文本框 5">
            <a:extLst>
              <a:ext uri="{FF2B5EF4-FFF2-40B4-BE49-F238E27FC236}">
                <a16:creationId xmlns:a16="http://schemas.microsoft.com/office/drawing/2014/main" id="{724CEB2D-60F1-41D8-AB09-8EF0F734B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288" y="1979613"/>
            <a:ext cx="161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461" name="任意多边形 6">
            <a:extLst>
              <a:ext uri="{FF2B5EF4-FFF2-40B4-BE49-F238E27FC236}">
                <a16:creationId xmlns:a16="http://schemas.microsoft.com/office/drawing/2014/main" id="{D6DB2B85-E8F1-4D45-8D55-E120992D7BE2}"/>
              </a:ext>
            </a:extLst>
          </p:cNvPr>
          <p:cNvSpPr>
            <a:spLocks/>
          </p:cNvSpPr>
          <p:nvPr/>
        </p:nvSpPr>
        <p:spPr bwMode="auto">
          <a:xfrm>
            <a:off x="4592638" y="1851025"/>
            <a:ext cx="6215062" cy="582613"/>
          </a:xfrm>
          <a:custGeom>
            <a:avLst/>
            <a:gdLst>
              <a:gd name="T0" fmla="*/ 0 w 3027680"/>
              <a:gd name="T1" fmla="*/ 0 h 609600"/>
              <a:gd name="T2" fmla="*/ 124643320 w 3027680"/>
              <a:gd name="T3" fmla="*/ 0 h 609600"/>
              <a:gd name="T4" fmla="*/ 124643320 w 3027680"/>
              <a:gd name="T5" fmla="*/ 464577 h 609600"/>
              <a:gd name="T6" fmla="*/ 25095975 w 3027680"/>
              <a:gd name="T7" fmla="*/ 464577 h 609600"/>
              <a:gd name="T8" fmla="*/ 0 w 3027680"/>
              <a:gd name="T9" fmla="*/ 0 h 609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27680" h="609600">
                <a:moveTo>
                  <a:pt x="0" y="0"/>
                </a:moveTo>
                <a:lnTo>
                  <a:pt x="3027680" y="0"/>
                </a:lnTo>
                <a:lnTo>
                  <a:pt x="3027680" y="609600"/>
                </a:lnTo>
                <a:lnTo>
                  <a:pt x="60960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2B3C5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62" name="文本框 7">
            <a:extLst>
              <a:ext uri="{FF2B5EF4-FFF2-40B4-BE49-F238E27FC236}">
                <a16:creationId xmlns:a16="http://schemas.microsoft.com/office/drawing/2014/main" id="{3C01EE3B-DB9B-4433-9A4B-01B8A2373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0" y="1903413"/>
            <a:ext cx="5270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掌握半坡居民和河姆渡居民的生产和生活情况。</a:t>
            </a:r>
          </a:p>
        </p:txBody>
      </p:sp>
      <p:sp>
        <p:nvSpPr>
          <p:cNvPr id="19463" name="任意多边形 8">
            <a:extLst>
              <a:ext uri="{FF2B5EF4-FFF2-40B4-BE49-F238E27FC236}">
                <a16:creationId xmlns:a16="http://schemas.microsoft.com/office/drawing/2014/main" id="{8097D547-7870-48EF-8125-B6B2F90D60EC}"/>
              </a:ext>
            </a:extLst>
          </p:cNvPr>
          <p:cNvSpPr>
            <a:spLocks/>
          </p:cNvSpPr>
          <p:nvPr/>
        </p:nvSpPr>
        <p:spPr bwMode="auto">
          <a:xfrm>
            <a:off x="4581525" y="2636838"/>
            <a:ext cx="11113" cy="9525"/>
          </a:xfrm>
          <a:custGeom>
            <a:avLst/>
            <a:gdLst>
              <a:gd name="T0" fmla="*/ 0 w 10160"/>
              <a:gd name="T1" fmla="*/ 0 h 10160"/>
              <a:gd name="T2" fmla="*/ 22767 w 10160"/>
              <a:gd name="T3" fmla="*/ 5684 h 10160"/>
              <a:gd name="T4" fmla="*/ 0 w 10160"/>
              <a:gd name="T5" fmla="*/ 5684 h 10160"/>
              <a:gd name="T6" fmla="*/ 0 w 10160"/>
              <a:gd name="T7" fmla="*/ 0 h 10160"/>
              <a:gd name="T8" fmla="*/ 0 60000 65536"/>
              <a:gd name="T9" fmla="*/ 0 60000 65536"/>
              <a:gd name="T10" fmla="*/ 0 60000 65536"/>
              <a:gd name="T11" fmla="*/ 0 60000 65536"/>
              <a:gd name="T12" fmla="*/ 0 w 10160"/>
              <a:gd name="T13" fmla="*/ 0 h 10160"/>
              <a:gd name="T14" fmla="*/ 10160 w 10160"/>
              <a:gd name="T15" fmla="*/ 10160 h 10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60" h="10160">
                <a:moveTo>
                  <a:pt x="0" y="0"/>
                </a:move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1719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64" name="直角三角形 9">
            <a:extLst>
              <a:ext uri="{FF2B5EF4-FFF2-40B4-BE49-F238E27FC236}">
                <a16:creationId xmlns:a16="http://schemas.microsoft.com/office/drawing/2014/main" id="{1CAF50A7-58F9-4036-9883-8816ACABA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2636838"/>
            <a:ext cx="698500" cy="579437"/>
          </a:xfrm>
          <a:prstGeom prst="rtTriangle">
            <a:avLst/>
          </a:prstGeom>
          <a:solidFill>
            <a:srgbClr val="FFBF53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3100">
              <a:solidFill>
                <a:srgbClr val="FFFFFF"/>
              </a:solidFill>
            </a:endParaRPr>
          </a:p>
        </p:txBody>
      </p:sp>
      <p:sp>
        <p:nvSpPr>
          <p:cNvPr id="19465" name="文本框 10">
            <a:extLst>
              <a:ext uri="{FF2B5EF4-FFF2-40B4-BE49-F238E27FC236}">
                <a16:creationId xmlns:a16="http://schemas.microsoft.com/office/drawing/2014/main" id="{F8F1440E-0157-4373-90DE-29BB8C346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288" y="2773363"/>
            <a:ext cx="161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466" name="任意多边形 11">
            <a:extLst>
              <a:ext uri="{FF2B5EF4-FFF2-40B4-BE49-F238E27FC236}">
                <a16:creationId xmlns:a16="http://schemas.microsoft.com/office/drawing/2014/main" id="{1C417023-A670-4904-9DA8-6F547BF65A16}"/>
              </a:ext>
            </a:extLst>
          </p:cNvPr>
          <p:cNvSpPr>
            <a:spLocks/>
          </p:cNvSpPr>
          <p:nvPr/>
        </p:nvSpPr>
        <p:spPr bwMode="auto">
          <a:xfrm>
            <a:off x="4592638" y="2646363"/>
            <a:ext cx="5795962" cy="569912"/>
          </a:xfrm>
          <a:custGeom>
            <a:avLst/>
            <a:gdLst>
              <a:gd name="T0" fmla="*/ 0 w 3027680"/>
              <a:gd name="T1" fmla="*/ 0 h 609600"/>
              <a:gd name="T2" fmla="*/ 87923716 w 3027680"/>
              <a:gd name="T3" fmla="*/ 0 h 609600"/>
              <a:gd name="T4" fmla="*/ 87923716 w 3027680"/>
              <a:gd name="T5" fmla="*/ 407026 h 609600"/>
              <a:gd name="T6" fmla="*/ 17702754 w 3027680"/>
              <a:gd name="T7" fmla="*/ 407026 h 609600"/>
              <a:gd name="T8" fmla="*/ 0 w 3027680"/>
              <a:gd name="T9" fmla="*/ 0 h 609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27680" h="609600">
                <a:moveTo>
                  <a:pt x="0" y="0"/>
                </a:moveTo>
                <a:lnTo>
                  <a:pt x="3027680" y="0"/>
                </a:lnTo>
                <a:lnTo>
                  <a:pt x="3027680" y="609600"/>
                </a:lnTo>
                <a:lnTo>
                  <a:pt x="60960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BF53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67" name="文本框 12">
            <a:extLst>
              <a:ext uri="{FF2B5EF4-FFF2-40B4-BE49-F238E27FC236}">
                <a16:creationId xmlns:a16="http://schemas.microsoft.com/office/drawing/2014/main" id="{F315EE9E-2A02-4BAA-BCD3-0A1A289BD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0" y="2706688"/>
            <a:ext cx="48625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了解原始农业的产生过程以及意义</a:t>
            </a:r>
          </a:p>
        </p:txBody>
      </p:sp>
      <p:sp>
        <p:nvSpPr>
          <p:cNvPr id="19468" name="任意多边形 13">
            <a:extLst>
              <a:ext uri="{FF2B5EF4-FFF2-40B4-BE49-F238E27FC236}">
                <a16:creationId xmlns:a16="http://schemas.microsoft.com/office/drawing/2014/main" id="{8CF08E61-ACD8-4F4E-8206-C1D8234906A1}"/>
              </a:ext>
            </a:extLst>
          </p:cNvPr>
          <p:cNvSpPr>
            <a:spLocks/>
          </p:cNvSpPr>
          <p:nvPr/>
        </p:nvSpPr>
        <p:spPr bwMode="auto">
          <a:xfrm>
            <a:off x="4581525" y="3363913"/>
            <a:ext cx="11113" cy="9525"/>
          </a:xfrm>
          <a:custGeom>
            <a:avLst/>
            <a:gdLst>
              <a:gd name="T0" fmla="*/ 0 w 10160"/>
              <a:gd name="T1" fmla="*/ 0 h 10160"/>
              <a:gd name="T2" fmla="*/ 22767 w 10160"/>
              <a:gd name="T3" fmla="*/ 5684 h 10160"/>
              <a:gd name="T4" fmla="*/ 0 w 10160"/>
              <a:gd name="T5" fmla="*/ 5684 h 10160"/>
              <a:gd name="T6" fmla="*/ 0 w 10160"/>
              <a:gd name="T7" fmla="*/ 0 h 10160"/>
              <a:gd name="T8" fmla="*/ 0 60000 65536"/>
              <a:gd name="T9" fmla="*/ 0 60000 65536"/>
              <a:gd name="T10" fmla="*/ 0 60000 65536"/>
              <a:gd name="T11" fmla="*/ 0 60000 65536"/>
              <a:gd name="T12" fmla="*/ 0 w 10160"/>
              <a:gd name="T13" fmla="*/ 0 h 10160"/>
              <a:gd name="T14" fmla="*/ 10160 w 10160"/>
              <a:gd name="T15" fmla="*/ 10160 h 10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60" h="10160">
                <a:moveTo>
                  <a:pt x="0" y="0"/>
                </a:move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1719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69" name="直角三角形 14">
            <a:extLst>
              <a:ext uri="{FF2B5EF4-FFF2-40B4-BE49-F238E27FC236}">
                <a16:creationId xmlns:a16="http://schemas.microsoft.com/office/drawing/2014/main" id="{9810B189-CDD6-4802-BE49-67F5017B3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3363913"/>
            <a:ext cx="698500" cy="592137"/>
          </a:xfrm>
          <a:prstGeom prst="rtTriangle">
            <a:avLst/>
          </a:prstGeom>
          <a:solidFill>
            <a:srgbClr val="F07474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3100">
              <a:solidFill>
                <a:srgbClr val="FFFFFF"/>
              </a:solidFill>
            </a:endParaRPr>
          </a:p>
        </p:txBody>
      </p:sp>
      <p:sp>
        <p:nvSpPr>
          <p:cNvPr id="19470" name="文本框 15">
            <a:extLst>
              <a:ext uri="{FF2B5EF4-FFF2-40B4-BE49-F238E27FC236}">
                <a16:creationId xmlns:a16="http://schemas.microsoft.com/office/drawing/2014/main" id="{87E3CA33-B618-460C-A55D-D07AB13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288" y="3502025"/>
            <a:ext cx="1619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471" name="任意多边形 16">
            <a:extLst>
              <a:ext uri="{FF2B5EF4-FFF2-40B4-BE49-F238E27FC236}">
                <a16:creationId xmlns:a16="http://schemas.microsoft.com/office/drawing/2014/main" id="{809DCCAA-7CC3-4D56-A265-6DBC81B5CE6C}"/>
              </a:ext>
            </a:extLst>
          </p:cNvPr>
          <p:cNvSpPr>
            <a:spLocks/>
          </p:cNvSpPr>
          <p:nvPr/>
        </p:nvSpPr>
        <p:spPr bwMode="auto">
          <a:xfrm>
            <a:off x="4592638" y="3373438"/>
            <a:ext cx="7029450" cy="582612"/>
          </a:xfrm>
          <a:custGeom>
            <a:avLst/>
            <a:gdLst>
              <a:gd name="T0" fmla="*/ 0 w 3027680"/>
              <a:gd name="T1" fmla="*/ 0 h 609600"/>
              <a:gd name="T2" fmla="*/ 230726686 w 3027680"/>
              <a:gd name="T3" fmla="*/ 0 h 609600"/>
              <a:gd name="T4" fmla="*/ 230726686 w 3027680"/>
              <a:gd name="T5" fmla="*/ 464571 h 609600"/>
              <a:gd name="T6" fmla="*/ 46455044 w 3027680"/>
              <a:gd name="T7" fmla="*/ 464571 h 609600"/>
              <a:gd name="T8" fmla="*/ 0 w 3027680"/>
              <a:gd name="T9" fmla="*/ 0 h 609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27680" h="609600">
                <a:moveTo>
                  <a:pt x="0" y="0"/>
                </a:moveTo>
                <a:lnTo>
                  <a:pt x="3027680" y="0"/>
                </a:lnTo>
                <a:lnTo>
                  <a:pt x="3027680" y="609600"/>
                </a:lnTo>
                <a:lnTo>
                  <a:pt x="60960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07474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72" name="文本框 17">
            <a:extLst>
              <a:ext uri="{FF2B5EF4-FFF2-40B4-BE49-F238E27FC236}">
                <a16:creationId xmlns:a16="http://schemas.microsoft.com/office/drawing/2014/main" id="{E53A1E7C-B4A8-4EBD-BB0A-E15CF708A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6075" y="3373438"/>
            <a:ext cx="63515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知道考古发现是了解史前社会历史的重要依据</a:t>
            </a:r>
          </a:p>
        </p:txBody>
      </p:sp>
      <p:sp>
        <p:nvSpPr>
          <p:cNvPr id="19473" name="任意多边形 18">
            <a:extLst>
              <a:ext uri="{FF2B5EF4-FFF2-40B4-BE49-F238E27FC236}">
                <a16:creationId xmlns:a16="http://schemas.microsoft.com/office/drawing/2014/main" id="{67443027-B01B-438D-BAB4-35F48A241908}"/>
              </a:ext>
            </a:extLst>
          </p:cNvPr>
          <p:cNvSpPr>
            <a:spLocks/>
          </p:cNvSpPr>
          <p:nvPr/>
        </p:nvSpPr>
        <p:spPr bwMode="auto">
          <a:xfrm>
            <a:off x="4581525" y="4159250"/>
            <a:ext cx="11113" cy="9525"/>
          </a:xfrm>
          <a:custGeom>
            <a:avLst/>
            <a:gdLst>
              <a:gd name="T0" fmla="*/ 0 w 10160"/>
              <a:gd name="T1" fmla="*/ 0 h 10160"/>
              <a:gd name="T2" fmla="*/ 22767 w 10160"/>
              <a:gd name="T3" fmla="*/ 5684 h 10160"/>
              <a:gd name="T4" fmla="*/ 0 w 10160"/>
              <a:gd name="T5" fmla="*/ 5684 h 10160"/>
              <a:gd name="T6" fmla="*/ 0 w 10160"/>
              <a:gd name="T7" fmla="*/ 0 h 10160"/>
              <a:gd name="T8" fmla="*/ 0 60000 65536"/>
              <a:gd name="T9" fmla="*/ 0 60000 65536"/>
              <a:gd name="T10" fmla="*/ 0 60000 65536"/>
              <a:gd name="T11" fmla="*/ 0 60000 65536"/>
              <a:gd name="T12" fmla="*/ 0 w 10160"/>
              <a:gd name="T13" fmla="*/ 0 h 10160"/>
              <a:gd name="T14" fmla="*/ 10160 w 10160"/>
              <a:gd name="T15" fmla="*/ 10160 h 10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60" h="10160">
                <a:moveTo>
                  <a:pt x="0" y="0"/>
                </a:move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1719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74" name="直角三角形 19">
            <a:extLst>
              <a:ext uri="{FF2B5EF4-FFF2-40B4-BE49-F238E27FC236}">
                <a16:creationId xmlns:a16="http://schemas.microsoft.com/office/drawing/2014/main" id="{5AE62651-8D68-4C9E-9E2A-E980DC6C4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00" y="4491038"/>
            <a:ext cx="698500" cy="579437"/>
          </a:xfrm>
          <a:prstGeom prst="rtTriangle">
            <a:avLst/>
          </a:prstGeom>
          <a:solidFill>
            <a:srgbClr val="6A3C7C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3100">
              <a:solidFill>
                <a:srgbClr val="FFFFFF"/>
              </a:solidFill>
            </a:endParaRPr>
          </a:p>
        </p:txBody>
      </p:sp>
      <p:sp>
        <p:nvSpPr>
          <p:cNvPr id="19475" name="文本框 20">
            <a:extLst>
              <a:ext uri="{FF2B5EF4-FFF2-40B4-BE49-F238E27FC236}">
                <a16:creationId xmlns:a16="http://schemas.microsoft.com/office/drawing/2014/main" id="{5B24D3F5-A312-49F3-A565-C0B80F81E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4603750"/>
            <a:ext cx="161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4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476" name="任意多边形 21">
            <a:extLst>
              <a:ext uri="{FF2B5EF4-FFF2-40B4-BE49-F238E27FC236}">
                <a16:creationId xmlns:a16="http://schemas.microsoft.com/office/drawing/2014/main" id="{27151D3B-5894-4264-A3C2-CE49DB6DF24F}"/>
              </a:ext>
            </a:extLst>
          </p:cNvPr>
          <p:cNvSpPr>
            <a:spLocks/>
          </p:cNvSpPr>
          <p:nvPr/>
        </p:nvSpPr>
        <p:spPr bwMode="auto">
          <a:xfrm>
            <a:off x="4895850" y="4219575"/>
            <a:ext cx="5797550" cy="1260475"/>
          </a:xfrm>
          <a:custGeom>
            <a:avLst/>
            <a:gdLst>
              <a:gd name="T0" fmla="*/ 0 w 3027680"/>
              <a:gd name="T1" fmla="*/ 0 h 609600"/>
              <a:gd name="T2" fmla="*/ 88020109 w 3027680"/>
              <a:gd name="T3" fmla="*/ 0 h 609600"/>
              <a:gd name="T4" fmla="*/ 88020109 w 3027680"/>
              <a:gd name="T5" fmla="*/ 21543517 h 609600"/>
              <a:gd name="T6" fmla="*/ 17722169 w 3027680"/>
              <a:gd name="T7" fmla="*/ 21543517 h 609600"/>
              <a:gd name="T8" fmla="*/ 0 w 3027680"/>
              <a:gd name="T9" fmla="*/ 0 h 609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27680" h="609600">
                <a:moveTo>
                  <a:pt x="0" y="0"/>
                </a:moveTo>
                <a:lnTo>
                  <a:pt x="3027680" y="0"/>
                </a:lnTo>
                <a:lnTo>
                  <a:pt x="3027680" y="609600"/>
                </a:lnTo>
                <a:lnTo>
                  <a:pt x="60960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6A3C7C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77" name="文本框 22">
            <a:extLst>
              <a:ext uri="{FF2B5EF4-FFF2-40B4-BE49-F238E27FC236}">
                <a16:creationId xmlns:a16="http://schemas.microsoft.com/office/drawing/2014/main" id="{22D25976-8DAD-4950-B168-419318DAB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75" y="4217988"/>
            <a:ext cx="4864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比较半坡居民和河姆渡居民的生产、生活状况，认识中国南北原始农耕文化的异同</a:t>
            </a:r>
          </a:p>
        </p:txBody>
      </p:sp>
      <p:sp>
        <p:nvSpPr>
          <p:cNvPr id="19478" name="文本框 23">
            <a:extLst>
              <a:ext uri="{FF2B5EF4-FFF2-40B4-BE49-F238E27FC236}">
                <a16:creationId xmlns:a16="http://schemas.microsoft.com/office/drawing/2014/main" id="{0976F939-65E7-4F65-8C2E-2D0C6EF7F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613" y="854075"/>
            <a:ext cx="335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7C60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学习目标导航</a:t>
            </a:r>
          </a:p>
        </p:txBody>
      </p:sp>
      <p:pic>
        <p:nvPicPr>
          <p:cNvPr id="19479" name="图片 24">
            <a:extLst>
              <a:ext uri="{FF2B5EF4-FFF2-40B4-BE49-F238E27FC236}">
                <a16:creationId xmlns:a16="http://schemas.microsoft.com/office/drawing/2014/main" id="{F4872E3D-4196-4D65-B446-66DE11EC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288" y="-20638"/>
            <a:ext cx="4117976" cy="632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8">
            <a:extLst>
              <a:ext uri="{FF2B5EF4-FFF2-40B4-BE49-F238E27FC236}">
                <a16:creationId xmlns:a16="http://schemas.microsoft.com/office/drawing/2014/main" id="{91206BD0-FEC4-4D0D-929A-F7E57D79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" r="9142" b="8430"/>
          <a:stretch>
            <a:fillRect/>
          </a:stretch>
        </p:blipFill>
        <p:spPr bwMode="auto">
          <a:xfrm>
            <a:off x="554038" y="4308475"/>
            <a:ext cx="250190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2" name="Text Box 12">
            <a:extLst>
              <a:ext uri="{FF2B5EF4-FFF2-40B4-BE49-F238E27FC236}">
                <a16:creationId xmlns:a16="http://schemas.microsoft.com/office/drawing/2014/main" id="{B9CC6AD3-58A0-4F03-B2DC-697A4490C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657600"/>
            <a:ext cx="8583613" cy="6508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600" b="1" dirty="0"/>
              <a:t>思考：原始农业和畜牧业是怎样产生的？</a:t>
            </a:r>
          </a:p>
        </p:txBody>
      </p:sp>
      <p:sp>
        <p:nvSpPr>
          <p:cNvPr id="20484" name="文本框 3">
            <a:extLst>
              <a:ext uri="{FF2B5EF4-FFF2-40B4-BE49-F238E27FC236}">
                <a16:creationId xmlns:a16="http://schemas.microsoft.com/office/drawing/2014/main" id="{02220833-9543-4E28-8D88-AC055E2FE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234950"/>
            <a:ext cx="5137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一、原始农业的发展</a:t>
            </a:r>
          </a:p>
        </p:txBody>
      </p:sp>
      <p:pic>
        <p:nvPicPr>
          <p:cNvPr id="20485" name="图片 2">
            <a:extLst>
              <a:ext uri="{FF2B5EF4-FFF2-40B4-BE49-F238E27FC236}">
                <a16:creationId xmlns:a16="http://schemas.microsoft.com/office/drawing/2014/main" id="{1FD6A55F-DCA3-4CB4-9DDB-6823046F1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858838"/>
            <a:ext cx="34798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图片 3">
            <a:extLst>
              <a:ext uri="{FF2B5EF4-FFF2-40B4-BE49-F238E27FC236}">
                <a16:creationId xmlns:a16="http://schemas.microsoft.com/office/drawing/2014/main" id="{910BFEBB-D550-4FB5-90F2-77FF26676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225" y="903288"/>
            <a:ext cx="3324225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图片 4">
            <a:extLst>
              <a:ext uri="{FF2B5EF4-FFF2-40B4-BE49-F238E27FC236}">
                <a16:creationId xmlns:a16="http://schemas.microsoft.com/office/drawing/2014/main" id="{7EF26452-9F12-4C27-88A2-7F328CAD3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903288"/>
            <a:ext cx="3783013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图片 6">
            <a:extLst>
              <a:ext uri="{FF2B5EF4-FFF2-40B4-BE49-F238E27FC236}">
                <a16:creationId xmlns:a16="http://schemas.microsoft.com/office/drawing/2014/main" id="{84069AF5-5E04-4769-8487-553DD4EFF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4265613"/>
            <a:ext cx="2798763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图片 7">
            <a:extLst>
              <a:ext uri="{FF2B5EF4-FFF2-40B4-BE49-F238E27FC236}">
                <a16:creationId xmlns:a16="http://schemas.microsoft.com/office/drawing/2014/main" id="{A0BB8825-EE1C-4C80-A59A-EBCF4A115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38" y="4421188"/>
            <a:ext cx="2809875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图片 8">
            <a:extLst>
              <a:ext uri="{FF2B5EF4-FFF2-40B4-BE49-F238E27FC236}">
                <a16:creationId xmlns:a16="http://schemas.microsoft.com/office/drawing/2014/main" id="{200BB878-9C39-4126-BDD8-32AD65C071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4308475"/>
            <a:ext cx="2959100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WordArt 2" descr="水滴">
            <a:extLst>
              <a:ext uri="{FF2B5EF4-FFF2-40B4-BE49-F238E27FC236}">
                <a16:creationId xmlns:a16="http://schemas.microsoft.com/office/drawing/2014/main" id="{72E52DBE-C06C-49A3-AE3B-F855A7FA5CD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23875" y="330200"/>
            <a:ext cx="2209800" cy="8382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62810"/>
              </a:avLst>
            </a:prstTxWarp>
            <a:scene3d>
              <a:camera prst="legacyPerspectiveTopLeft">
                <a:rot lat="0" lon="20519985" rev="0"/>
              </a:camera>
              <a:lightRig rig="legacyHarsh3" dir="r"/>
            </a:scene3d>
            <a:sp3d extrusionH="430200" prstMaterial="legacyMatte">
              <a:extrusionClr>
                <a:srgbClr val="0066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+mn-ea"/>
                <a:cs typeface="+mn-ea"/>
              </a:rPr>
              <a:t>说一说</a:t>
            </a:r>
          </a:p>
        </p:txBody>
      </p:sp>
      <p:pic>
        <p:nvPicPr>
          <p:cNvPr id="12295" name="Picture 7" descr="神农氏像画像石">
            <a:extLst>
              <a:ext uri="{FF2B5EF4-FFF2-40B4-BE49-F238E27FC236}">
                <a16:creationId xmlns:a16="http://schemas.microsoft.com/office/drawing/2014/main" id="{CC05D014-85F0-4AEB-A6FA-E70BA996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1420813"/>
            <a:ext cx="301307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AutoShape 8">
            <a:extLst>
              <a:ext uri="{FF2B5EF4-FFF2-40B4-BE49-F238E27FC236}">
                <a16:creationId xmlns:a16="http://schemas.microsoft.com/office/drawing/2014/main" id="{48E22658-8FA8-4B7C-8782-A2FB5AB57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413" y="993775"/>
            <a:ext cx="4319587" cy="6048375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9" name="Text Box 9">
            <a:extLst>
              <a:ext uri="{FF2B5EF4-FFF2-40B4-BE49-F238E27FC236}">
                <a16:creationId xmlns:a16="http://schemas.microsoft.com/office/drawing/2014/main" id="{7EBAD199-1703-4C36-804A-1B3C99B0E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3" y="1930400"/>
            <a:ext cx="2986087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古之人，皆食禽兽，至于神农，人民多，禽兽不足，于是神农</a:t>
            </a:r>
            <a:r>
              <a:rPr lang="zh-CN" altLang="en-US" sz="2800" b="1">
                <a:solidFill>
                  <a:srgbClr val="CC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因天之时，分地之利，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制耒耜，教民农作。</a:t>
            </a:r>
          </a:p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——《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白虎通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》</a:t>
            </a:r>
          </a:p>
        </p:txBody>
      </p:sp>
      <p:sp>
        <p:nvSpPr>
          <p:cNvPr id="21510" name="Text Box 10">
            <a:extLst>
              <a:ext uri="{FF2B5EF4-FFF2-40B4-BE49-F238E27FC236}">
                <a16:creationId xmlns:a16="http://schemas.microsoft.com/office/drawing/2014/main" id="{3D54E8DE-4429-4256-A93B-07D68508F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5768975"/>
            <a:ext cx="3673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66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神农播种五谷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9">
            <a:extLst>
              <a:ext uri="{FF2B5EF4-FFF2-40B4-BE49-F238E27FC236}">
                <a16:creationId xmlns:a16="http://schemas.microsoft.com/office/drawing/2014/main" id="{5C689D54-F1B6-4DF3-8F0B-BD7ABD5E582A}"/>
              </a:ext>
            </a:extLst>
          </p:cNvPr>
          <p:cNvSpPr>
            <a:spLocks/>
          </p:cNvSpPr>
          <p:nvPr/>
        </p:nvSpPr>
        <p:spPr bwMode="auto">
          <a:xfrm>
            <a:off x="1279525" y="1798638"/>
            <a:ext cx="280988" cy="387350"/>
          </a:xfrm>
          <a:custGeom>
            <a:avLst/>
            <a:gdLst>
              <a:gd name="T0" fmla="*/ 2147483646 w 11448"/>
              <a:gd name="T1" fmla="*/ 2147483646 h 21600"/>
              <a:gd name="T2" fmla="*/ 2147483646 w 11448"/>
              <a:gd name="T3" fmla="*/ 0 h 21600"/>
              <a:gd name="T4" fmla="*/ 2147483646 w 11448"/>
              <a:gd name="T5" fmla="*/ 2147483646 h 21600"/>
              <a:gd name="T6" fmla="*/ 2147483646 w 11448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448" h="21600">
                <a:moveTo>
                  <a:pt x="7668" y="21599"/>
                </a:moveTo>
                <a:cubicBezTo>
                  <a:pt x="7668" y="21599"/>
                  <a:pt x="-5291" y="21599"/>
                  <a:pt x="2485" y="0"/>
                </a:cubicBezTo>
                <a:cubicBezTo>
                  <a:pt x="2485" y="0"/>
                  <a:pt x="4212" y="3978"/>
                  <a:pt x="5940" y="5115"/>
                </a:cubicBezTo>
                <a:cubicBezTo>
                  <a:pt x="7668" y="6252"/>
                  <a:pt x="16308" y="17621"/>
                  <a:pt x="7668" y="21599"/>
                </a:cubicBezTo>
                <a:close/>
              </a:path>
            </a:pathLst>
          </a:custGeom>
          <a:solidFill>
            <a:srgbClr val="F07474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1" name="AutoShape 29">
            <a:extLst>
              <a:ext uri="{FF2B5EF4-FFF2-40B4-BE49-F238E27FC236}">
                <a16:creationId xmlns:a16="http://schemas.microsoft.com/office/drawing/2014/main" id="{87C63E42-8CC5-4E57-9FF4-35CE0CC3ED2A}"/>
              </a:ext>
            </a:extLst>
          </p:cNvPr>
          <p:cNvSpPr>
            <a:spLocks/>
          </p:cNvSpPr>
          <p:nvPr/>
        </p:nvSpPr>
        <p:spPr bwMode="auto">
          <a:xfrm>
            <a:off x="1338263" y="2924175"/>
            <a:ext cx="280987" cy="387350"/>
          </a:xfrm>
          <a:custGeom>
            <a:avLst/>
            <a:gdLst>
              <a:gd name="T0" fmla="*/ 2147483646 w 11448"/>
              <a:gd name="T1" fmla="*/ 2147483646 h 21600"/>
              <a:gd name="T2" fmla="*/ 2147483646 w 11448"/>
              <a:gd name="T3" fmla="*/ 0 h 21600"/>
              <a:gd name="T4" fmla="*/ 2147483646 w 11448"/>
              <a:gd name="T5" fmla="*/ 2147483646 h 21600"/>
              <a:gd name="T6" fmla="*/ 2147483646 w 11448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448" h="21600">
                <a:moveTo>
                  <a:pt x="7668" y="21599"/>
                </a:moveTo>
                <a:cubicBezTo>
                  <a:pt x="7668" y="21599"/>
                  <a:pt x="-5291" y="21599"/>
                  <a:pt x="2485" y="0"/>
                </a:cubicBezTo>
                <a:cubicBezTo>
                  <a:pt x="2485" y="0"/>
                  <a:pt x="4212" y="3978"/>
                  <a:pt x="5940" y="5115"/>
                </a:cubicBezTo>
                <a:cubicBezTo>
                  <a:pt x="7668" y="6252"/>
                  <a:pt x="16308" y="17621"/>
                  <a:pt x="7668" y="21599"/>
                </a:cubicBezTo>
                <a:close/>
              </a:path>
            </a:pathLst>
          </a:custGeom>
          <a:solidFill>
            <a:srgbClr val="FFBF53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2" name="AutoShape 29">
            <a:extLst>
              <a:ext uri="{FF2B5EF4-FFF2-40B4-BE49-F238E27FC236}">
                <a16:creationId xmlns:a16="http://schemas.microsoft.com/office/drawing/2014/main" id="{D8DE70E5-DFFF-4A57-966B-B6EB1BA425C2}"/>
              </a:ext>
            </a:extLst>
          </p:cNvPr>
          <p:cNvSpPr>
            <a:spLocks/>
          </p:cNvSpPr>
          <p:nvPr/>
        </p:nvSpPr>
        <p:spPr bwMode="auto">
          <a:xfrm>
            <a:off x="1362075" y="3981450"/>
            <a:ext cx="280988" cy="387350"/>
          </a:xfrm>
          <a:custGeom>
            <a:avLst/>
            <a:gdLst>
              <a:gd name="T0" fmla="*/ 2147483646 w 11448"/>
              <a:gd name="T1" fmla="*/ 2147483646 h 21600"/>
              <a:gd name="T2" fmla="*/ 2147483646 w 11448"/>
              <a:gd name="T3" fmla="*/ 0 h 21600"/>
              <a:gd name="T4" fmla="*/ 2147483646 w 11448"/>
              <a:gd name="T5" fmla="*/ 2147483646 h 21600"/>
              <a:gd name="T6" fmla="*/ 2147483646 w 11448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448" h="21600">
                <a:moveTo>
                  <a:pt x="7668" y="21599"/>
                </a:moveTo>
                <a:cubicBezTo>
                  <a:pt x="7668" y="21599"/>
                  <a:pt x="-5291" y="21599"/>
                  <a:pt x="2485" y="0"/>
                </a:cubicBezTo>
                <a:cubicBezTo>
                  <a:pt x="2485" y="0"/>
                  <a:pt x="4212" y="3978"/>
                  <a:pt x="5940" y="5115"/>
                </a:cubicBezTo>
                <a:cubicBezTo>
                  <a:pt x="7668" y="6252"/>
                  <a:pt x="16308" y="17621"/>
                  <a:pt x="7668" y="21599"/>
                </a:cubicBezTo>
                <a:close/>
              </a:path>
            </a:pathLst>
          </a:custGeom>
          <a:solidFill>
            <a:srgbClr val="02B3C5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3" name="矩形 1">
            <a:extLst>
              <a:ext uri="{FF2B5EF4-FFF2-40B4-BE49-F238E27FC236}">
                <a16:creationId xmlns:a16="http://schemas.microsoft.com/office/drawing/2014/main" id="{61F36414-A540-4E04-9822-C07D4D62F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1717675"/>
            <a:ext cx="6096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4400" b="1">
                <a:solidFill>
                  <a:schemeClr val="tx1"/>
                </a:solidFill>
                <a:latin typeface="华文隶书" pitchFamily="2" charset="-122"/>
                <a:ea typeface="华文隶书" pitchFamily="2" charset="-122"/>
              </a:rPr>
              <a:t>1</a:t>
            </a:r>
            <a:r>
              <a:rPr lang="zh-CN" altLang="en-US" sz="4400" b="1">
                <a:solidFill>
                  <a:schemeClr val="tx1"/>
                </a:solidFill>
                <a:latin typeface="华文隶书" pitchFamily="2" charset="-122"/>
                <a:ea typeface="华文隶书" pitchFamily="2" charset="-122"/>
              </a:rPr>
              <a:t>. 时间：</a:t>
            </a:r>
          </a:p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chemeClr val="tx1"/>
                </a:solidFill>
                <a:latin typeface="华文隶书" pitchFamily="2" charset="-122"/>
                <a:ea typeface="华文隶书" pitchFamily="2" charset="-122"/>
              </a:rPr>
              <a:t>2. 兴起地区：</a:t>
            </a:r>
          </a:p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chemeClr val="tx1"/>
                </a:solidFill>
                <a:latin typeface="华文隶书" pitchFamily="2" charset="-122"/>
                <a:ea typeface="华文隶书" pitchFamily="2" charset="-122"/>
              </a:rPr>
              <a:t>3. 发展变化：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AE4CD96-9164-451B-BEC9-F97AEAC6D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1406525"/>
            <a:ext cx="7004050" cy="1062038"/>
          </a:xfrm>
          <a:prstGeom prst="rect">
            <a:avLst/>
          </a:prstGeom>
          <a:solidFill>
            <a:srgbClr val="FFFF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）水稻：在中国南方的一些早期遗址中，发现了最早的人工栽培稻</a:t>
            </a:r>
            <a:endParaRPr lang="en-US" alt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）粟：黄河流域是栽培粟的最早起源地，目前发现最早的栽培粟类   遗存约在公元前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7000</a:t>
            </a: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年至公元前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5000</a:t>
            </a: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90A08042-F23C-4BF9-85ED-122CA4CA9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313" y="2792413"/>
            <a:ext cx="5540375" cy="584200"/>
          </a:xfrm>
          <a:prstGeom prst="rect">
            <a:avLst/>
          </a:prstGeom>
          <a:solidFill>
            <a:srgbClr val="FFFF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中国黄河、长江和淮河等流域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71BC5980-6126-4900-BC21-C96D5C6D8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850" y="4011613"/>
            <a:ext cx="5764213" cy="1077912"/>
          </a:xfrm>
          <a:prstGeom prst="rect">
            <a:avLst/>
          </a:prstGeom>
          <a:solidFill>
            <a:srgbClr val="FFFF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由最初的“刀耕火种”，发展到用耒耜等翻土工具进行耕种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39702CD-D8D9-458E-9E04-145BED73A10F}"/>
              </a:ext>
            </a:extLst>
          </p:cNvPr>
          <p:cNvSpPr txBox="1"/>
          <p:nvPr/>
        </p:nvSpPr>
        <p:spPr>
          <a:xfrm>
            <a:off x="647700" y="285750"/>
            <a:ext cx="4167188" cy="9540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b="1" dirty="0"/>
              <a:t>一、原始农业的发展</a:t>
            </a:r>
            <a:endParaRPr lang="en-US" altLang="zh-CN" sz="2800" b="1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 dirty="0"/>
              <a:t>1.</a:t>
            </a:r>
            <a:r>
              <a:rPr lang="zh-CN" altLang="en-US" sz="2800" b="1" dirty="0"/>
              <a:t>原始农业的兴起过程：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12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B13E4E-7DEC-4979-86BE-92449A2BAA61}"/>
              </a:ext>
            </a:extLst>
          </p:cNvPr>
          <p:cNvSpPr/>
          <p:nvPr/>
        </p:nvSpPr>
        <p:spPr>
          <a:xfrm>
            <a:off x="293688" y="401638"/>
            <a:ext cx="5170487" cy="6461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2.</a:t>
            </a: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兴起和发展的重要标志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DA6298-604F-4C50-AF04-3204DA7428C2}"/>
              </a:ext>
            </a:extLst>
          </p:cNvPr>
          <p:cNvSpPr txBox="1"/>
          <p:nvPr/>
        </p:nvSpPr>
        <p:spPr>
          <a:xfrm>
            <a:off x="1376363" y="2544763"/>
            <a:ext cx="7712075" cy="1938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000" b="1" dirty="0"/>
              <a:t>农作物种植、家畜饲养的出现以及聚落、磨制工具的发现，是原始农业兴起和发展的重要标志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D6F1A4-6758-4B4B-B5F2-5F0200222FB7}"/>
              </a:ext>
            </a:extLst>
          </p:cNvPr>
          <p:cNvSpPr/>
          <p:nvPr/>
        </p:nvSpPr>
        <p:spPr>
          <a:xfrm>
            <a:off x="469900" y="1239838"/>
            <a:ext cx="5170488" cy="6461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3</a:t>
            </a: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、兴起和发展的意义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494727-C62B-4437-B66A-26BC4CF1B1C8}"/>
              </a:ext>
            </a:extLst>
          </p:cNvPr>
          <p:cNvSpPr txBox="1"/>
          <p:nvPr/>
        </p:nvSpPr>
        <p:spPr>
          <a:xfrm>
            <a:off x="2136775" y="3073400"/>
            <a:ext cx="7712075" cy="15700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800" b="1" dirty="0"/>
              <a:t>原始农业为古代文明社会的形成奠定了重要的物质基础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>
            <a:extLst>
              <a:ext uri="{FF2B5EF4-FFF2-40B4-BE49-F238E27FC236}">
                <a16:creationId xmlns:a16="http://schemas.microsoft.com/office/drawing/2014/main" id="{93CCFA77-980D-4D30-A483-FF2CAA73E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"/>
            <a:ext cx="3352800" cy="1295400"/>
          </a:xfrm>
          <a:prstGeom prst="cloudCallout">
            <a:avLst>
              <a:gd name="adj1" fmla="val 49005"/>
              <a:gd name="adj2" fmla="val 48282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4000" dirty="0">
              <a:solidFill>
                <a:srgbClr val="FF3300"/>
              </a:solidFill>
            </a:endParaRPr>
          </a:p>
        </p:txBody>
      </p:sp>
      <p:pic>
        <p:nvPicPr>
          <p:cNvPr id="26627" name="Picture 3" descr="5-23B">
            <a:extLst>
              <a:ext uri="{FF2B5EF4-FFF2-40B4-BE49-F238E27FC236}">
                <a16:creationId xmlns:a16="http://schemas.microsoft.com/office/drawing/2014/main" id="{F88078CD-66FB-4DCF-A5C1-26C0154D4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FEFEB"/>
              </a:clrFrom>
              <a:clrTo>
                <a:srgbClr val="EFEF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4317" r="5954" b="5730"/>
          <a:stretch>
            <a:fillRect/>
          </a:stretch>
        </p:blipFill>
        <p:spPr bwMode="auto">
          <a:xfrm>
            <a:off x="1793875" y="2432050"/>
            <a:ext cx="30480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gushi-1-001x">
            <a:extLst>
              <a:ext uri="{FF2B5EF4-FFF2-40B4-BE49-F238E27FC236}">
                <a16:creationId xmlns:a16="http://schemas.microsoft.com/office/drawing/2014/main" id="{D183BB92-0079-489A-AA2F-2B12EBCC4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BEBE7"/>
              </a:clrFrom>
              <a:clrTo>
                <a:srgbClr val="EBEB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8382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5">
            <a:extLst>
              <a:ext uri="{FF2B5EF4-FFF2-40B4-BE49-F238E27FC236}">
                <a16:creationId xmlns:a16="http://schemas.microsoft.com/office/drawing/2014/main" id="{F26BCE73-7614-45C5-BC70-72C09724B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410200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炭化稻谷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5AD0CCA-8BE2-49F1-A4DA-EC1BFA701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838200"/>
            <a:ext cx="609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骨耜</a:t>
            </a:r>
          </a:p>
        </p:txBody>
      </p:sp>
      <p:pic>
        <p:nvPicPr>
          <p:cNvPr id="26631" name="Picture 7" descr="猪纹方钵">
            <a:extLst>
              <a:ext uri="{FF2B5EF4-FFF2-40B4-BE49-F238E27FC236}">
                <a16:creationId xmlns:a16="http://schemas.microsoft.com/office/drawing/2014/main" id="{293CB89D-3189-4A93-A4DE-2C60D0FB9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783013"/>
            <a:ext cx="37338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8">
            <a:extLst>
              <a:ext uri="{FF2B5EF4-FFF2-40B4-BE49-F238E27FC236}">
                <a16:creationId xmlns:a16="http://schemas.microsoft.com/office/drawing/2014/main" id="{99B0931D-7ACC-446F-9823-A9D00B0CB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60198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黑 陶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B78AFF57-05C7-40B1-A37F-0CA6BEB20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692150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河姆渡出土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E4E5239-1D9C-4872-9D0E-38EBF19F2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288" y="333375"/>
            <a:ext cx="7772400" cy="1143000"/>
          </a:xfrm>
        </p:spPr>
        <p:txBody>
          <a:bodyPr/>
          <a:lstStyle/>
          <a:p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二、河姆渡居民的生活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1A2670AC-868E-4D96-ABE9-FAABEA316E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7850" y="1341438"/>
            <a:ext cx="3743325" cy="4525962"/>
          </a:xfrm>
        </p:spPr>
        <p:txBody>
          <a:bodyPr/>
          <a:lstStyle/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时间： ：</a:t>
            </a:r>
          </a:p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地点：</a:t>
            </a:r>
          </a:p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生产工具：</a:t>
            </a:r>
          </a:p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农作物：</a:t>
            </a:r>
          </a:p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定居生活：</a:t>
            </a:r>
          </a:p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原始饲养业：</a:t>
            </a:r>
          </a:p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原始手工业：</a:t>
            </a: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A570C6F6-8D49-4A68-A740-C3F79A78A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760" y="1960488"/>
            <a:ext cx="4679950" cy="5238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浙江余姚</a:t>
            </a:r>
            <a:r>
              <a:rPr lang="zh-CN" altLang="en-US" sz="2800" b="1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（ </a:t>
            </a:r>
            <a:r>
              <a:rPr lang="zh-CN" altLang="en-US" sz="2800" b="1" dirty="0">
                <a:solidFill>
                  <a:srgbClr val="A50021"/>
                </a:solidFill>
              </a:rPr>
              <a:t>南方长江流域）</a:t>
            </a:r>
          </a:p>
        </p:txBody>
      </p:sp>
      <p:sp>
        <p:nvSpPr>
          <p:cNvPr id="64517" name="Text Box 5">
            <a:extLst>
              <a:ext uri="{FF2B5EF4-FFF2-40B4-BE49-F238E27FC236}">
                <a16:creationId xmlns:a16="http://schemas.microsoft.com/office/drawing/2014/main" id="{7D1D3770-570D-4CB5-AA13-1611BFFD3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1351" y="1378346"/>
            <a:ext cx="2211387" cy="5238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约</a:t>
            </a:r>
            <a:r>
              <a:rPr lang="en-US" altLang="zh-CN" sz="280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7000</a:t>
            </a:r>
            <a:r>
              <a:rPr lang="zh-CN" altLang="en-US" sz="280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年前</a:t>
            </a:r>
          </a:p>
        </p:txBody>
      </p:sp>
      <p:sp>
        <p:nvSpPr>
          <p:cNvPr id="64518" name="Text Box 6">
            <a:extLst>
              <a:ext uri="{FF2B5EF4-FFF2-40B4-BE49-F238E27FC236}">
                <a16:creationId xmlns:a16="http://schemas.microsoft.com/office/drawing/2014/main" id="{30EE8B94-9B76-409A-99BE-72F71142A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906" y="2582814"/>
            <a:ext cx="3024188" cy="52228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磨制石器、骨耜</a:t>
            </a:r>
          </a:p>
        </p:txBody>
      </p:sp>
      <p:sp>
        <p:nvSpPr>
          <p:cNvPr id="64519" name="Text Box 7">
            <a:extLst>
              <a:ext uri="{FF2B5EF4-FFF2-40B4-BE49-F238E27FC236}">
                <a16:creationId xmlns:a16="http://schemas.microsoft.com/office/drawing/2014/main" id="{DE8FE94F-C9F7-432F-AD29-E2BE63E7A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637" y="3167856"/>
            <a:ext cx="1150937" cy="522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水稻</a:t>
            </a:r>
          </a:p>
        </p:txBody>
      </p:sp>
      <p:sp>
        <p:nvSpPr>
          <p:cNvPr id="64520" name="Text Box 8">
            <a:extLst>
              <a:ext uri="{FF2B5EF4-FFF2-40B4-BE49-F238E27FC236}">
                <a16:creationId xmlns:a16="http://schemas.microsoft.com/office/drawing/2014/main" id="{00975650-F598-4767-B922-C3BBE6842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350" y="3834153"/>
            <a:ext cx="2327275" cy="5238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干栏式房屋</a:t>
            </a:r>
          </a:p>
        </p:txBody>
      </p:sp>
      <p:sp>
        <p:nvSpPr>
          <p:cNvPr id="64521" name="Text Box 9">
            <a:extLst>
              <a:ext uri="{FF2B5EF4-FFF2-40B4-BE49-F238E27FC236}">
                <a16:creationId xmlns:a16="http://schemas.microsoft.com/office/drawing/2014/main" id="{0FDE11B8-079E-442F-B686-E29A18B06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106" y="4995393"/>
            <a:ext cx="5203906" cy="59419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陶器、玉器、原始乐器骨哨</a:t>
            </a:r>
          </a:p>
        </p:txBody>
      </p:sp>
      <p:sp>
        <p:nvSpPr>
          <p:cNvPr id="64524" name="Text Box 12">
            <a:extLst>
              <a:ext uri="{FF2B5EF4-FFF2-40B4-BE49-F238E27FC236}">
                <a16:creationId xmlns:a16="http://schemas.microsoft.com/office/drawing/2014/main" id="{20BDB224-778A-41CA-BFB4-766E79B8B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793" y="4403257"/>
            <a:ext cx="2816534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猪、狗、水牛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18" grpId="0" animBg="1"/>
      <p:bldP spid="64519" grpId="0" animBg="1"/>
      <p:bldP spid="64520" grpId="0" animBg="1"/>
      <p:bldP spid="64521" grpId="0" animBg="1"/>
      <p:bldP spid="64524" grpId="0" animBg="1"/>
    </p:bld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121</TotalTime>
  <Pages>0</Pages>
  <Words>721</Words>
  <Characters>0</Characters>
  <Application>Microsoft Office PowerPoint</Application>
  <DocSecurity>0</DocSecurity>
  <PresentationFormat>宽屏</PresentationFormat>
  <Lines>0</Lines>
  <Paragraphs>118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Century Gothic</vt:lpstr>
      <vt:lpstr>Wingdings 3</vt:lpstr>
      <vt:lpstr>黑体</vt:lpstr>
      <vt:lpstr>华康海报体W12(P)</vt:lpstr>
      <vt:lpstr>华文行楷</vt:lpstr>
      <vt:lpstr>华文隶书</vt:lpstr>
      <vt:lpstr>华文新魏</vt:lpstr>
      <vt:lpstr>宋体</vt:lpstr>
      <vt:lpstr>微软雅黑</vt:lpstr>
      <vt:lpstr>幼圆</vt:lpstr>
      <vt:lpstr>Arial</vt:lpstr>
      <vt:lpstr>Calibri</vt:lpstr>
      <vt:lpstr>Times New Roman</vt:lpstr>
      <vt:lpstr>丝状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二、河姆渡居民的生活</vt:lpstr>
      <vt:lpstr>PowerPoint 演示文稿</vt:lpstr>
      <vt:lpstr>三、半坡原始居民的生活</vt:lpstr>
      <vt:lpstr>PowerPoint 演示文稿</vt:lpstr>
      <vt:lpstr>PowerPoint 演示文稿</vt:lpstr>
      <vt:lpstr>PowerPoint 演示文稿</vt:lpstr>
    </vt:vector>
  </TitlesOfParts>
  <Manager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开心</dc:creator>
  <cp:keywords/>
  <dc:description/>
  <cp:lastModifiedBy>郭 会玲</cp:lastModifiedBy>
  <cp:revision>40</cp:revision>
  <dcterms:created xsi:type="dcterms:W3CDTF">2015-07-15T07:54:25Z</dcterms:created>
  <dcterms:modified xsi:type="dcterms:W3CDTF">2019-09-04T13:22:29Z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